
<file path=[Content_Types].xml><?xml version="1.0" encoding="utf-8"?>
<Types xmlns="http://schemas.openxmlformats.org/package/2006/content-types">
  <Default Extension="jfif" ContentType="image/jpeg"/>
  <Default Extension="jpeg" ContentType="image/jpeg"/>
  <Default Extension="jpg" ContentType="image/jpeg"/>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7"/>
  </p:notesMasterIdLst>
  <p:sldIdLst>
    <p:sldId id="468" r:id="rId2"/>
    <p:sldId id="784" r:id="rId3"/>
    <p:sldId id="856" r:id="rId4"/>
    <p:sldId id="261" r:id="rId5"/>
    <p:sldId id="783" r:id="rId6"/>
    <p:sldId id="787" r:id="rId7"/>
    <p:sldId id="846" r:id="rId8"/>
    <p:sldId id="786" r:id="rId9"/>
    <p:sldId id="788" r:id="rId10"/>
    <p:sldId id="849" r:id="rId11"/>
    <p:sldId id="789" r:id="rId12"/>
    <p:sldId id="791" r:id="rId13"/>
    <p:sldId id="792" r:id="rId14"/>
    <p:sldId id="793" r:id="rId15"/>
    <p:sldId id="794" r:id="rId16"/>
    <p:sldId id="810" r:id="rId17"/>
    <p:sldId id="811" r:id="rId18"/>
    <p:sldId id="812" r:id="rId19"/>
    <p:sldId id="813" r:id="rId20"/>
    <p:sldId id="814" r:id="rId21"/>
    <p:sldId id="815" r:id="rId22"/>
    <p:sldId id="816" r:id="rId23"/>
    <p:sldId id="817" r:id="rId24"/>
    <p:sldId id="818" r:id="rId25"/>
    <p:sldId id="819" r:id="rId26"/>
    <p:sldId id="820" r:id="rId27"/>
    <p:sldId id="821" r:id="rId28"/>
    <p:sldId id="822" r:id="rId29"/>
    <p:sldId id="823" r:id="rId30"/>
    <p:sldId id="824" r:id="rId31"/>
    <p:sldId id="825" r:id="rId32"/>
    <p:sldId id="826" r:id="rId33"/>
    <p:sldId id="827" r:id="rId34"/>
    <p:sldId id="828" r:id="rId35"/>
    <p:sldId id="836" r:id="rId36"/>
    <p:sldId id="848" r:id="rId37"/>
    <p:sldId id="857" r:id="rId38"/>
    <p:sldId id="795" r:id="rId39"/>
    <p:sldId id="839" r:id="rId40"/>
    <p:sldId id="851" r:id="rId41"/>
    <p:sldId id="852" r:id="rId42"/>
    <p:sldId id="855" r:id="rId43"/>
    <p:sldId id="797" r:id="rId44"/>
    <p:sldId id="798" r:id="rId45"/>
    <p:sldId id="799" r:id="rId46"/>
    <p:sldId id="800" r:id="rId47"/>
    <p:sldId id="801" r:id="rId48"/>
    <p:sldId id="802" r:id="rId49"/>
    <p:sldId id="840" r:id="rId50"/>
    <p:sldId id="804" r:id="rId51"/>
    <p:sldId id="805" r:id="rId52"/>
    <p:sldId id="806" r:id="rId53"/>
    <p:sldId id="807" r:id="rId54"/>
    <p:sldId id="841" r:id="rId55"/>
    <p:sldId id="809" r:id="rId56"/>
    <p:sldId id="832" r:id="rId57"/>
    <p:sldId id="833" r:id="rId58"/>
    <p:sldId id="834" r:id="rId59"/>
    <p:sldId id="835" r:id="rId60"/>
    <p:sldId id="831" r:id="rId61"/>
    <p:sldId id="843" r:id="rId62"/>
    <p:sldId id="847" r:id="rId63"/>
    <p:sldId id="859" r:id="rId64"/>
    <p:sldId id="472" r:id="rId65"/>
    <p:sldId id="858" r:id="rId66"/>
  </p:sldIdLst>
  <p:sldSz cx="12192000" cy="6858000"/>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ke" initials="M" lastIdx="1" clrIdx="0">
    <p:extLst>
      <p:ext uri="{19B8F6BF-5375-455C-9EA6-DF929625EA0E}">
        <p15:presenceInfo xmlns:p15="http://schemas.microsoft.com/office/powerpoint/2012/main" userId="2ca910fee3e32c87"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9FDD5"/>
    <a:srgbClr val="8A8A8A"/>
    <a:srgbClr val="000003"/>
    <a:srgbClr val="110F0F"/>
    <a:srgbClr val="FFFFFF"/>
    <a:srgbClr val="161616"/>
    <a:srgbClr val="606060"/>
    <a:srgbClr val="EAEAEA"/>
    <a:srgbClr val="808080"/>
    <a:srgbClr val="D3C59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3321" autoAdjust="0"/>
  </p:normalViewPr>
  <p:slideViewPr>
    <p:cSldViewPr snapToGrid="0">
      <p:cViewPr varScale="1">
        <p:scale>
          <a:sx n="68" d="100"/>
          <a:sy n="68" d="100"/>
        </p:scale>
        <p:origin x="90" y="168"/>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10" d="100"/>
        <a:sy n="110" d="100"/>
      </p:scale>
      <p:origin x="0" y="-29988"/>
    </p:cViewPr>
  </p:sorterViewPr>
  <p:notesViewPr>
    <p:cSldViewPr snapToGrid="0">
      <p:cViewPr varScale="1">
        <p:scale>
          <a:sx n="83" d="100"/>
          <a:sy n="83" d="100"/>
        </p:scale>
        <p:origin x="3816" y="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commentAuthors" Target="commentAuthors.xml"/><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1727"/>
          </a:xfrm>
          <a:prstGeom prst="rect">
            <a:avLst/>
          </a:prstGeom>
        </p:spPr>
        <p:txBody>
          <a:bodyPr vert="horz" lIns="96661" tIns="48331" rIns="96661" bIns="48331" rtlCol="0"/>
          <a:lstStyle>
            <a:lvl1pPr algn="l">
              <a:defRPr sz="1300"/>
            </a:lvl1pPr>
          </a:lstStyle>
          <a:p>
            <a:endParaRPr lang="en-US"/>
          </a:p>
        </p:txBody>
      </p:sp>
      <p:sp>
        <p:nvSpPr>
          <p:cNvPr id="3" name="Date Placeholder 2"/>
          <p:cNvSpPr>
            <a:spLocks noGrp="1"/>
          </p:cNvSpPr>
          <p:nvPr>
            <p:ph type="dt" idx="1"/>
          </p:nvPr>
        </p:nvSpPr>
        <p:spPr>
          <a:xfrm>
            <a:off x="4143587" y="0"/>
            <a:ext cx="3169920" cy="481727"/>
          </a:xfrm>
          <a:prstGeom prst="rect">
            <a:avLst/>
          </a:prstGeom>
        </p:spPr>
        <p:txBody>
          <a:bodyPr vert="horz" lIns="96661" tIns="48331" rIns="96661" bIns="48331" rtlCol="0"/>
          <a:lstStyle>
            <a:lvl1pPr algn="r">
              <a:defRPr sz="1300"/>
            </a:lvl1pPr>
          </a:lstStyle>
          <a:p>
            <a:fld id="{A5A1E35E-0D93-4B0D-9189-04AA3F543535}" type="datetimeFigureOut">
              <a:rPr lang="en-US" smtClean="0"/>
              <a:t>8/12/2021</a:t>
            </a:fld>
            <a:endParaRPr lang="en-US"/>
          </a:p>
        </p:txBody>
      </p:sp>
      <p:sp>
        <p:nvSpPr>
          <p:cNvPr id="5" name="Notes Placeholder 4"/>
          <p:cNvSpPr>
            <a:spLocks noGrp="1"/>
          </p:cNvSpPr>
          <p:nvPr>
            <p:ph type="body" sz="quarter" idx="3"/>
          </p:nvPr>
        </p:nvSpPr>
        <p:spPr>
          <a:xfrm>
            <a:off x="731520" y="4620577"/>
            <a:ext cx="5852160" cy="3780473"/>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4"/>
            <a:ext cx="3169920" cy="481726"/>
          </a:xfrm>
          <a:prstGeom prst="rect">
            <a:avLst/>
          </a:prstGeom>
        </p:spPr>
        <p:txBody>
          <a:bodyPr vert="horz" lIns="96661" tIns="48331" rIns="96661" bIns="48331"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4"/>
            <a:ext cx="3169920" cy="481726"/>
          </a:xfrm>
          <a:prstGeom prst="rect">
            <a:avLst/>
          </a:prstGeom>
        </p:spPr>
        <p:txBody>
          <a:bodyPr vert="horz" lIns="96661" tIns="48331" rIns="96661" bIns="48331" rtlCol="0" anchor="b"/>
          <a:lstStyle>
            <a:lvl1pPr algn="r">
              <a:defRPr sz="1300"/>
            </a:lvl1pPr>
          </a:lstStyle>
          <a:p>
            <a:fld id="{A5241F5B-BCE9-4536-9AC4-FE2DF6020B6A}" type="slidenum">
              <a:rPr lang="en-US" smtClean="0"/>
              <a:t>‹#›</a:t>
            </a:fld>
            <a:endParaRPr lang="en-US"/>
          </a:p>
        </p:txBody>
      </p:sp>
    </p:spTree>
    <p:extLst>
      <p:ext uri="{BB962C8B-B14F-4D97-AF65-F5344CB8AC3E}">
        <p14:creationId xmlns:p14="http://schemas.microsoft.com/office/powerpoint/2010/main" val="40072140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7875" y="1200150"/>
            <a:ext cx="5759450" cy="3240088"/>
          </a:xfrm>
          <a:prstGeom prst="rect">
            <a:avLst/>
          </a:prstGeom>
        </p:spPr>
      </p:sp>
      <p:sp>
        <p:nvSpPr>
          <p:cNvPr id="3" name="Notes Placeholder 2"/>
          <p:cNvSpPr>
            <a:spLocks noGrp="1"/>
          </p:cNvSpPr>
          <p:nvPr>
            <p:ph type="body" idx="1"/>
          </p:nvPr>
        </p:nvSpPr>
        <p:spPr/>
        <p:txBody>
          <a:bodyPr/>
          <a:lstStyle/>
          <a:p>
            <a:pPr defTabSz="966612">
              <a:defRPr/>
            </a:pPr>
            <a:r>
              <a:rPr lang="en-US" sz="1300" dirty="0"/>
              <a:t>Credible Catholic presents the 7 Essentials: Module 4 Appendix – The Shroud of Turin</a:t>
            </a:r>
            <a:endParaRPr lang="en-US" dirty="0"/>
          </a:p>
          <a:p>
            <a:endParaRPr lang="en-US" dirty="0"/>
          </a:p>
        </p:txBody>
      </p:sp>
      <p:sp>
        <p:nvSpPr>
          <p:cNvPr id="4" name="Slide Number Placeholder 3"/>
          <p:cNvSpPr>
            <a:spLocks noGrp="1"/>
          </p:cNvSpPr>
          <p:nvPr>
            <p:ph type="sldNum" sz="quarter" idx="5"/>
          </p:nvPr>
        </p:nvSpPr>
        <p:spPr/>
        <p:txBody>
          <a:bodyPr/>
          <a:lstStyle/>
          <a:p>
            <a:fld id="{A5241F5B-BCE9-4536-9AC4-FE2DF6020B6A}" type="slidenum">
              <a:rPr lang="en-US" smtClean="0"/>
              <a:t>1</a:t>
            </a:fld>
            <a:endParaRPr lang="en-US"/>
          </a:p>
        </p:txBody>
      </p:sp>
    </p:spTree>
    <p:extLst>
      <p:ext uri="{BB962C8B-B14F-4D97-AF65-F5344CB8AC3E}">
        <p14:creationId xmlns:p14="http://schemas.microsoft.com/office/powerpoint/2010/main" val="3208649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a:prstGeom prst="rect">
            <a:avLst/>
          </a:prstGeom>
        </p:spPr>
      </p:sp>
      <p:sp>
        <p:nvSpPr>
          <p:cNvPr id="3" name="Notes Placeholder 2"/>
          <p:cNvSpPr>
            <a:spLocks noGrp="1"/>
          </p:cNvSpPr>
          <p:nvPr>
            <p:ph type="body" idx="1"/>
          </p:nvPr>
        </p:nvSpPr>
        <p:spPr/>
        <p:txBody>
          <a:bodyPr/>
          <a:lstStyle/>
          <a:p>
            <a:pPr defTabSz="483306">
              <a:defRPr/>
            </a:pPr>
            <a:endParaRPr lang="en-US" dirty="0"/>
          </a:p>
        </p:txBody>
      </p:sp>
    </p:spTree>
    <p:extLst>
      <p:ext uri="{BB962C8B-B14F-4D97-AF65-F5344CB8AC3E}">
        <p14:creationId xmlns:p14="http://schemas.microsoft.com/office/powerpoint/2010/main" val="1940974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7875" y="1200150"/>
            <a:ext cx="5759450" cy="3240088"/>
          </a:xfrm>
          <a:prstGeom prst="rect">
            <a:avLst/>
          </a:prstGeom>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biggest mystery is the image itself - scientific tests show the image was not produced by any paint, dye, chemical, vapor or scorching.</a:t>
            </a:r>
            <a:endParaRPr lang="en-US" dirty="0"/>
          </a:p>
        </p:txBody>
      </p:sp>
      <p:sp>
        <p:nvSpPr>
          <p:cNvPr id="4" name="Slide Number Placeholder 3"/>
          <p:cNvSpPr>
            <a:spLocks noGrp="1"/>
          </p:cNvSpPr>
          <p:nvPr>
            <p:ph type="sldNum" sz="quarter" idx="5"/>
          </p:nvPr>
        </p:nvSpPr>
        <p:spPr/>
        <p:txBody>
          <a:bodyPr/>
          <a:lstStyle/>
          <a:p>
            <a:fld id="{A5241F5B-BCE9-4536-9AC4-FE2DF6020B6A}" type="slidenum">
              <a:rPr lang="en-US" smtClean="0"/>
              <a:t>11</a:t>
            </a:fld>
            <a:endParaRPr lang="en-US"/>
          </a:p>
        </p:txBody>
      </p:sp>
    </p:spTree>
    <p:extLst>
      <p:ext uri="{BB962C8B-B14F-4D97-AF65-F5344CB8AC3E}">
        <p14:creationId xmlns:p14="http://schemas.microsoft.com/office/powerpoint/2010/main" val="27463808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7875" y="1200150"/>
            <a:ext cx="5759450" cy="3240088"/>
          </a:xfrm>
          <a:prstGeom prst="rect">
            <a:avLst/>
          </a:prstGeo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241F5B-BCE9-4536-9AC4-FE2DF6020B6A}" type="slidenum">
              <a:rPr lang="en-US" smtClean="0"/>
              <a:t>12</a:t>
            </a:fld>
            <a:endParaRPr lang="en-US"/>
          </a:p>
        </p:txBody>
      </p:sp>
    </p:spTree>
    <p:extLst>
      <p:ext uri="{BB962C8B-B14F-4D97-AF65-F5344CB8AC3E}">
        <p14:creationId xmlns:p14="http://schemas.microsoft.com/office/powerpoint/2010/main" val="28784699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7875" y="1200150"/>
            <a:ext cx="5759450" cy="3240088"/>
          </a:xfrm>
          <a:prstGeom prst="rect">
            <a:avLst/>
          </a:prstGeom>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addition to the image, the Shroud has hundreds of bloodstains (suggestive of the whippings Jesus received).  The bloodstains match up anatomically with the image, but the image was formed after the blood congealed on the cloth.  In other words, a potential forger would need to place all the bloodstains before there was an image to match them to.</a:t>
            </a:r>
          </a:p>
          <a:p>
            <a:endParaRPr lang="en-US" dirty="0"/>
          </a:p>
        </p:txBody>
      </p:sp>
      <p:sp>
        <p:nvSpPr>
          <p:cNvPr id="4" name="Slide Number Placeholder 3"/>
          <p:cNvSpPr>
            <a:spLocks noGrp="1"/>
          </p:cNvSpPr>
          <p:nvPr>
            <p:ph type="sldNum" sz="quarter" idx="5"/>
          </p:nvPr>
        </p:nvSpPr>
        <p:spPr/>
        <p:txBody>
          <a:bodyPr/>
          <a:lstStyle/>
          <a:p>
            <a:fld id="{A5241F5B-BCE9-4536-9AC4-FE2DF6020B6A}" type="slidenum">
              <a:rPr lang="en-US" smtClean="0"/>
              <a:t>13</a:t>
            </a:fld>
            <a:endParaRPr lang="en-US"/>
          </a:p>
        </p:txBody>
      </p:sp>
    </p:spTree>
    <p:extLst>
      <p:ext uri="{BB962C8B-B14F-4D97-AF65-F5344CB8AC3E}">
        <p14:creationId xmlns:p14="http://schemas.microsoft.com/office/powerpoint/2010/main" val="12703751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7875" y="1200150"/>
            <a:ext cx="5759450" cy="3240088"/>
          </a:xfrm>
          <a:prstGeom prst="rect">
            <a:avLst/>
          </a:prstGeom>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bloodstains are genuine, with hemoglobin, an AB positive blood type, and a partial DNA profile of a male.  The blood even contains biological substances called enzymes (specifically, creatinine and ferritin) indicating trauma and torture.</a:t>
            </a:r>
            <a:endParaRPr lang="en-US" dirty="0"/>
          </a:p>
        </p:txBody>
      </p:sp>
      <p:sp>
        <p:nvSpPr>
          <p:cNvPr id="4" name="Slide Number Placeholder 3"/>
          <p:cNvSpPr>
            <a:spLocks noGrp="1"/>
          </p:cNvSpPr>
          <p:nvPr>
            <p:ph type="sldNum" sz="quarter" idx="5"/>
          </p:nvPr>
        </p:nvSpPr>
        <p:spPr/>
        <p:txBody>
          <a:bodyPr/>
          <a:lstStyle/>
          <a:p>
            <a:fld id="{A5241F5B-BCE9-4536-9AC4-FE2DF6020B6A}" type="slidenum">
              <a:rPr lang="en-US" smtClean="0"/>
              <a:t>14</a:t>
            </a:fld>
            <a:endParaRPr lang="en-US"/>
          </a:p>
        </p:txBody>
      </p:sp>
    </p:spTree>
    <p:extLst>
      <p:ext uri="{BB962C8B-B14F-4D97-AF65-F5344CB8AC3E}">
        <p14:creationId xmlns:p14="http://schemas.microsoft.com/office/powerpoint/2010/main" val="7098468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7875" y="1200150"/>
            <a:ext cx="5759450" cy="3240088"/>
          </a:xfrm>
          <a:prstGeom prst="rect">
            <a:avLst/>
          </a:prstGeo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Together, the blood and image indicate the Shroud was wrapped around a real man who was crucified, crowned with thorns, flogged, and pierced in the side by a lance similar to a Roman lance.  This unusual combination of wounds is similar to the crucifixion of Jesus described in the gospels.  These wounds on the shroud were first detailed in Dr. Pierre Barbet's </a:t>
            </a:r>
            <a:r>
              <a:rPr lang="en-US" sz="1200" i="1" kern="1200" dirty="0">
                <a:solidFill>
                  <a:schemeClr val="tx1"/>
                </a:solidFill>
                <a:effectLst/>
                <a:latin typeface="+mn-lt"/>
                <a:ea typeface="+mn-ea"/>
                <a:cs typeface="+mn-cs"/>
              </a:rPr>
              <a:t>A Doctor At Calvary</a:t>
            </a:r>
            <a:r>
              <a:rPr lang="en-US" sz="1200" kern="1200" dirty="0">
                <a:solidFill>
                  <a:schemeClr val="tx1"/>
                </a:solidFill>
                <a:effectLst/>
                <a:latin typeface="+mn-lt"/>
                <a:ea typeface="+mn-ea"/>
                <a:cs typeface="+mn-cs"/>
              </a:rPr>
              <a:t> and analyzed in later studies by Dr. Frederick </a:t>
            </a:r>
            <a:r>
              <a:rPr lang="en-US" sz="1200" kern="1200" dirty="0" err="1">
                <a:solidFill>
                  <a:schemeClr val="tx1"/>
                </a:solidFill>
                <a:effectLst/>
                <a:latin typeface="+mn-lt"/>
                <a:ea typeface="+mn-ea"/>
                <a:cs typeface="+mn-cs"/>
              </a:rPr>
              <a:t>Zugabe</a:t>
            </a:r>
            <a:r>
              <a:rPr lang="en-US" sz="1200" kern="1200" dirty="0">
                <a:solidFill>
                  <a:schemeClr val="tx1"/>
                </a:solidFill>
                <a:effectLst/>
                <a:latin typeface="+mn-lt"/>
                <a:ea typeface="+mn-ea"/>
                <a:cs typeface="+mn-cs"/>
              </a:rPr>
              <a:t> and others. </a:t>
            </a:r>
          </a:p>
          <a:p>
            <a:endParaRPr lang="en-US" dirty="0"/>
          </a:p>
        </p:txBody>
      </p:sp>
      <p:sp>
        <p:nvSpPr>
          <p:cNvPr id="4" name="Slide Number Placeholder 3"/>
          <p:cNvSpPr>
            <a:spLocks noGrp="1"/>
          </p:cNvSpPr>
          <p:nvPr>
            <p:ph type="sldNum" sz="quarter" idx="5"/>
          </p:nvPr>
        </p:nvSpPr>
        <p:spPr/>
        <p:txBody>
          <a:bodyPr/>
          <a:lstStyle/>
          <a:p>
            <a:fld id="{A5241F5B-BCE9-4536-9AC4-FE2DF6020B6A}" type="slidenum">
              <a:rPr lang="en-US" smtClean="0"/>
              <a:t>15</a:t>
            </a:fld>
            <a:endParaRPr lang="en-US"/>
          </a:p>
        </p:txBody>
      </p:sp>
    </p:spTree>
    <p:extLst>
      <p:ext uri="{BB962C8B-B14F-4D97-AF65-F5344CB8AC3E}">
        <p14:creationId xmlns:p14="http://schemas.microsoft.com/office/powerpoint/2010/main" val="22012325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7875" y="1200150"/>
            <a:ext cx="5759450" cy="3240088"/>
          </a:xfrm>
          <a:prstGeom prst="rect">
            <a:avLst/>
          </a:prstGeom>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Now let's look at the evidence of the wounds, which seem to connect the Shroud to the unique details of Jesus' crucifixion.</a:t>
            </a:r>
          </a:p>
          <a:p>
            <a:endParaRPr lang="en-US" dirty="0"/>
          </a:p>
        </p:txBody>
      </p:sp>
      <p:sp>
        <p:nvSpPr>
          <p:cNvPr id="4" name="Slide Number Placeholder 3"/>
          <p:cNvSpPr>
            <a:spLocks noGrp="1"/>
          </p:cNvSpPr>
          <p:nvPr>
            <p:ph type="sldNum" sz="quarter" idx="5"/>
          </p:nvPr>
        </p:nvSpPr>
        <p:spPr/>
        <p:txBody>
          <a:bodyPr/>
          <a:lstStyle/>
          <a:p>
            <a:fld id="{A5241F5B-BCE9-4536-9AC4-FE2DF6020B6A}" type="slidenum">
              <a:rPr lang="en-US" smtClean="0"/>
              <a:t>16</a:t>
            </a:fld>
            <a:endParaRPr lang="en-US"/>
          </a:p>
        </p:txBody>
      </p:sp>
    </p:spTree>
    <p:extLst>
      <p:ext uri="{BB962C8B-B14F-4D97-AF65-F5344CB8AC3E}">
        <p14:creationId xmlns:p14="http://schemas.microsoft.com/office/powerpoint/2010/main" val="28797275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7875" y="1200150"/>
            <a:ext cx="5759450" cy="3240088"/>
          </a:xfrm>
          <a:prstGeom prst="rect">
            <a:avLst/>
          </a:prstGeom>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man on the Shroud was punctured by over 20 times by a crown with long thorns covering his head like a cap. </a:t>
            </a:r>
            <a:endParaRPr lang="en-US" dirty="0"/>
          </a:p>
        </p:txBody>
      </p:sp>
      <p:sp>
        <p:nvSpPr>
          <p:cNvPr id="4" name="Slide Number Placeholder 3"/>
          <p:cNvSpPr>
            <a:spLocks noGrp="1"/>
          </p:cNvSpPr>
          <p:nvPr>
            <p:ph type="sldNum" sz="quarter" idx="5"/>
          </p:nvPr>
        </p:nvSpPr>
        <p:spPr/>
        <p:txBody>
          <a:bodyPr/>
          <a:lstStyle/>
          <a:p>
            <a:fld id="{A5241F5B-BCE9-4536-9AC4-FE2DF6020B6A}" type="slidenum">
              <a:rPr lang="en-US" smtClean="0"/>
              <a:t>17</a:t>
            </a:fld>
            <a:endParaRPr lang="en-US"/>
          </a:p>
        </p:txBody>
      </p:sp>
    </p:spTree>
    <p:extLst>
      <p:ext uri="{BB962C8B-B14F-4D97-AF65-F5344CB8AC3E}">
        <p14:creationId xmlns:p14="http://schemas.microsoft.com/office/powerpoint/2010/main" val="36552282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7875" y="1200150"/>
            <a:ext cx="5759450" cy="3240088"/>
          </a:xfrm>
          <a:prstGeom prst="rect">
            <a:avLst/>
          </a:prstGeom>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This was a unique element of Jesus' crucifixion, specific to the accusation against him of being "King of the Jews", notice that this kind of crown (in the shape of a cap) is Roman, and is not used in Christian art and would not have been known to a medieval forger.</a:t>
            </a:r>
            <a:endParaRPr lang="en-US" dirty="0"/>
          </a:p>
        </p:txBody>
      </p:sp>
      <p:sp>
        <p:nvSpPr>
          <p:cNvPr id="4" name="Slide Number Placeholder 3"/>
          <p:cNvSpPr>
            <a:spLocks noGrp="1"/>
          </p:cNvSpPr>
          <p:nvPr>
            <p:ph type="sldNum" sz="quarter" idx="5"/>
          </p:nvPr>
        </p:nvSpPr>
        <p:spPr/>
        <p:txBody>
          <a:bodyPr/>
          <a:lstStyle/>
          <a:p>
            <a:fld id="{A5241F5B-BCE9-4536-9AC4-FE2DF6020B6A}" type="slidenum">
              <a:rPr lang="en-US" smtClean="0"/>
              <a:t>18</a:t>
            </a:fld>
            <a:endParaRPr lang="en-US"/>
          </a:p>
        </p:txBody>
      </p:sp>
    </p:spTree>
    <p:extLst>
      <p:ext uri="{BB962C8B-B14F-4D97-AF65-F5344CB8AC3E}">
        <p14:creationId xmlns:p14="http://schemas.microsoft.com/office/powerpoint/2010/main" val="17240553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7875" y="1200150"/>
            <a:ext cx="5759450" cy="3240088"/>
          </a:xfrm>
          <a:prstGeom prst="rect">
            <a:avLst/>
          </a:prstGeom>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man on the Shroud has an elliptic wound between his ribs matching the leaf-shaped lance carried by Roman soldiers. The wound issued both blood and a watery substance which might have been clear liquid found in the chest under stress. </a:t>
            </a:r>
            <a:endParaRPr lang="en-US" dirty="0"/>
          </a:p>
        </p:txBody>
      </p:sp>
      <p:sp>
        <p:nvSpPr>
          <p:cNvPr id="4" name="Slide Number Placeholder 3"/>
          <p:cNvSpPr>
            <a:spLocks noGrp="1"/>
          </p:cNvSpPr>
          <p:nvPr>
            <p:ph type="sldNum" sz="quarter" idx="5"/>
          </p:nvPr>
        </p:nvSpPr>
        <p:spPr/>
        <p:txBody>
          <a:bodyPr/>
          <a:lstStyle/>
          <a:p>
            <a:fld id="{A5241F5B-BCE9-4536-9AC4-FE2DF6020B6A}" type="slidenum">
              <a:rPr lang="en-US" smtClean="0"/>
              <a:t>19</a:t>
            </a:fld>
            <a:endParaRPr lang="en-US"/>
          </a:p>
        </p:txBody>
      </p:sp>
    </p:spTree>
    <p:extLst>
      <p:ext uri="{BB962C8B-B14F-4D97-AF65-F5344CB8AC3E}">
        <p14:creationId xmlns:p14="http://schemas.microsoft.com/office/powerpoint/2010/main" val="7124907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7875" y="1200150"/>
            <a:ext cx="5759450" cy="3240088"/>
          </a:xfrm>
          <a:prstGeom prst="rect">
            <a:avLst/>
          </a:prstGeom>
        </p:spPr>
      </p:sp>
      <p:sp>
        <p:nvSpPr>
          <p:cNvPr id="3" name="Notes Placeholder 2"/>
          <p:cNvSpPr>
            <a:spLocks noGrp="1"/>
          </p:cNvSpPr>
          <p:nvPr>
            <p:ph type="body" idx="1"/>
          </p:nvPr>
        </p:nvSpPr>
        <p:spPr/>
        <p:txBody>
          <a:bodyPr/>
          <a:lstStyle/>
          <a:p>
            <a:r>
              <a:rPr lang="en-US" sz="1300" dirty="0">
                <a:effectLst>
                  <a:outerShdw blurRad="50800" dist="38100" dir="2700000" algn="tl" rotWithShape="0">
                    <a:prstClr val="black">
                      <a:alpha val="40000"/>
                    </a:prstClr>
                  </a:outerShdw>
                </a:effectLst>
                <a:latin typeface="Tw Cen MT" panose="020B0602020104020603" pitchFamily="34" charset="0"/>
              </a:rPr>
              <a:t>Lord, please guide our minds and open our hearts</a:t>
            </a:r>
            <a:br>
              <a:rPr lang="en-US" sz="1300" dirty="0">
                <a:effectLst>
                  <a:outerShdw blurRad="38100" dist="38100" dir="2700000" algn="tl">
                    <a:srgbClr val="000000">
                      <a:alpha val="43137"/>
                    </a:srgbClr>
                  </a:outerShdw>
                </a:effectLst>
              </a:rPr>
            </a:br>
            <a:r>
              <a:rPr lang="en-US" sz="1300" dirty="0">
                <a:effectLst>
                  <a:outerShdw blurRad="50800" dist="38100" dir="2700000" algn="tl" rotWithShape="0">
                    <a:prstClr val="black">
                      <a:alpha val="40000"/>
                    </a:prstClr>
                  </a:outerShdw>
                </a:effectLst>
                <a:latin typeface="Tw Cen MT" panose="020B0602020104020603" pitchFamily="34" charset="0"/>
              </a:rPr>
              <a:t>as we examine the evidence for the life, death,</a:t>
            </a:r>
            <a:r>
              <a:rPr lang="en-US" sz="1300" dirty="0">
                <a:effectLst>
                  <a:outerShdw blurRad="38100" dist="38100" dir="2700000" algn="tl">
                    <a:srgbClr val="000000">
                      <a:alpha val="43137"/>
                    </a:srgbClr>
                  </a:outerShdw>
                </a:effectLst>
              </a:rPr>
              <a:t> </a:t>
            </a:r>
            <a:br>
              <a:rPr lang="en-US" sz="1300" dirty="0">
                <a:effectLst>
                  <a:outerShdw blurRad="38100" dist="38100" dir="2700000" algn="tl">
                    <a:srgbClr val="000000">
                      <a:alpha val="43137"/>
                    </a:srgbClr>
                  </a:outerShdw>
                </a:effectLst>
              </a:rPr>
            </a:br>
            <a:r>
              <a:rPr lang="en-US" sz="1300" dirty="0">
                <a:effectLst>
                  <a:outerShdw blurRad="50800" dist="38100" dir="2700000" algn="tl" rotWithShape="0">
                    <a:prstClr val="black">
                      <a:alpha val="40000"/>
                    </a:prstClr>
                  </a:outerShdw>
                </a:effectLst>
                <a:latin typeface="Tw Cen MT" panose="020B0602020104020603" pitchFamily="34" charset="0"/>
              </a:rPr>
              <a:t>and Resurrection of Jesus. ​</a:t>
            </a:r>
          </a:p>
          <a:p>
            <a:r>
              <a:rPr lang="en-US" sz="1300" b="1" dirty="0">
                <a:effectLst>
                  <a:outerShdw blurRad="50800" dist="38100" dir="2700000" algn="tl" rotWithShape="0">
                    <a:prstClr val="black">
                      <a:alpha val="40000"/>
                    </a:prstClr>
                  </a:outerShdw>
                </a:effectLst>
                <a:latin typeface="Tw Cen MT" panose="020B0602020104020603" pitchFamily="34" charset="0"/>
              </a:rPr>
              <a:t>Amen.</a:t>
            </a:r>
          </a:p>
          <a:p>
            <a:endParaRPr lang="en-US" dirty="0"/>
          </a:p>
        </p:txBody>
      </p:sp>
      <p:sp>
        <p:nvSpPr>
          <p:cNvPr id="4" name="Slide Number Placeholder 3"/>
          <p:cNvSpPr>
            <a:spLocks noGrp="1"/>
          </p:cNvSpPr>
          <p:nvPr>
            <p:ph type="sldNum" sz="quarter" idx="5"/>
          </p:nvPr>
        </p:nvSpPr>
        <p:spPr/>
        <p:txBody>
          <a:bodyPr/>
          <a:lstStyle/>
          <a:p>
            <a:fld id="{A5241F5B-BCE9-4536-9AC4-FE2DF6020B6A}" type="slidenum">
              <a:rPr lang="en-US" smtClean="0"/>
              <a:t>2</a:t>
            </a:fld>
            <a:endParaRPr lang="en-US"/>
          </a:p>
        </p:txBody>
      </p:sp>
    </p:spTree>
    <p:extLst>
      <p:ext uri="{BB962C8B-B14F-4D97-AF65-F5344CB8AC3E}">
        <p14:creationId xmlns:p14="http://schemas.microsoft.com/office/powerpoint/2010/main" val="119594519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7875" y="1200150"/>
            <a:ext cx="5759450" cy="3240088"/>
          </a:xfrm>
          <a:prstGeom prst="rect">
            <a:avLst/>
          </a:prstGeom>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lance wound is unique to Christ's crucifixion - usually, life was prolonged during crucifixion but the lance was used to make sure Jesus was dead before the Passover.  The gospel's mention of blood and water flowing out of Jesus’ side (JN 19:34) is another unexpected detail that seems to match the Shroud.</a:t>
            </a:r>
            <a:endParaRPr lang="en-US" dirty="0"/>
          </a:p>
        </p:txBody>
      </p:sp>
      <p:sp>
        <p:nvSpPr>
          <p:cNvPr id="4" name="Slide Number Placeholder 3"/>
          <p:cNvSpPr>
            <a:spLocks noGrp="1"/>
          </p:cNvSpPr>
          <p:nvPr>
            <p:ph type="sldNum" sz="quarter" idx="5"/>
          </p:nvPr>
        </p:nvSpPr>
        <p:spPr/>
        <p:txBody>
          <a:bodyPr/>
          <a:lstStyle/>
          <a:p>
            <a:fld id="{A5241F5B-BCE9-4536-9AC4-FE2DF6020B6A}" type="slidenum">
              <a:rPr lang="en-US" smtClean="0"/>
              <a:t>20</a:t>
            </a:fld>
            <a:endParaRPr lang="en-US"/>
          </a:p>
        </p:txBody>
      </p:sp>
    </p:spTree>
    <p:extLst>
      <p:ext uri="{BB962C8B-B14F-4D97-AF65-F5344CB8AC3E}">
        <p14:creationId xmlns:p14="http://schemas.microsoft.com/office/powerpoint/2010/main" val="40868250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7875" y="1200150"/>
            <a:ext cx="5759450" cy="3240088"/>
          </a:xfrm>
          <a:prstGeom prst="rect">
            <a:avLst/>
          </a:prstGeom>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man on the Shroud was scourged about 39 times by a Roman </a:t>
            </a:r>
            <a:r>
              <a:rPr lang="en-US" sz="1200" kern="1200" dirty="0" err="1">
                <a:solidFill>
                  <a:schemeClr val="tx1"/>
                </a:solidFill>
                <a:effectLst/>
                <a:latin typeface="+mn-lt"/>
                <a:ea typeface="+mn-ea"/>
                <a:cs typeface="+mn-cs"/>
              </a:rPr>
              <a:t>flagrum</a:t>
            </a:r>
            <a:r>
              <a:rPr lang="en-US" sz="1200" kern="1200" dirty="0">
                <a:solidFill>
                  <a:schemeClr val="tx1"/>
                </a:solidFill>
                <a:effectLst/>
                <a:latin typeface="+mn-lt"/>
                <a:ea typeface="+mn-ea"/>
                <a:cs typeface="+mn-cs"/>
              </a:rPr>
              <a:t>, a whip with three strands (with bone chips and metal shards on the ends), leaving 117 marks and stains in total. This whip was used by Roman legionnaires for torture and execution of criminals (as found in archeology sites like Pompeii). </a:t>
            </a:r>
            <a:endParaRPr lang="en-US" dirty="0"/>
          </a:p>
        </p:txBody>
      </p:sp>
      <p:sp>
        <p:nvSpPr>
          <p:cNvPr id="4" name="Slide Number Placeholder 3"/>
          <p:cNvSpPr>
            <a:spLocks noGrp="1"/>
          </p:cNvSpPr>
          <p:nvPr>
            <p:ph type="sldNum" sz="quarter" idx="5"/>
          </p:nvPr>
        </p:nvSpPr>
        <p:spPr/>
        <p:txBody>
          <a:bodyPr/>
          <a:lstStyle/>
          <a:p>
            <a:fld id="{A5241F5B-BCE9-4536-9AC4-FE2DF6020B6A}" type="slidenum">
              <a:rPr lang="en-US" smtClean="0"/>
              <a:t>21</a:t>
            </a:fld>
            <a:endParaRPr lang="en-US"/>
          </a:p>
        </p:txBody>
      </p:sp>
    </p:spTree>
    <p:extLst>
      <p:ext uri="{BB962C8B-B14F-4D97-AF65-F5344CB8AC3E}">
        <p14:creationId xmlns:p14="http://schemas.microsoft.com/office/powerpoint/2010/main" val="309149996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7875" y="1200150"/>
            <a:ext cx="5759450" cy="3240088"/>
          </a:xfrm>
          <a:prstGeom prst="rect">
            <a:avLst/>
          </a:prstGeom>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Jesus was probably scourged in this way by Roman soldiers (according to Gospel accounts). The historical details of a Roman scourging in the First Century (e.g., the three strands of the </a:t>
            </a:r>
            <a:r>
              <a:rPr lang="en-US" sz="1200" kern="1200" dirty="0" err="1">
                <a:solidFill>
                  <a:schemeClr val="tx1"/>
                </a:solidFill>
                <a:effectLst/>
                <a:latin typeface="+mn-lt"/>
                <a:ea typeface="+mn-ea"/>
                <a:cs typeface="+mn-cs"/>
              </a:rPr>
              <a:t>flagrum</a:t>
            </a:r>
            <a:r>
              <a:rPr lang="en-US" sz="1200" kern="1200" dirty="0">
                <a:solidFill>
                  <a:schemeClr val="tx1"/>
                </a:solidFill>
                <a:effectLst/>
                <a:latin typeface="+mn-lt"/>
                <a:ea typeface="+mn-ea"/>
                <a:cs typeface="+mn-cs"/>
              </a:rPr>
              <a:t> with bone chips and metal shards on the ends) is another detail that would be unlikely for a medieval forger to have known.</a:t>
            </a:r>
            <a:endParaRPr lang="en-US" dirty="0"/>
          </a:p>
        </p:txBody>
      </p:sp>
      <p:sp>
        <p:nvSpPr>
          <p:cNvPr id="4" name="Slide Number Placeholder 3"/>
          <p:cNvSpPr>
            <a:spLocks noGrp="1"/>
          </p:cNvSpPr>
          <p:nvPr>
            <p:ph type="sldNum" sz="quarter" idx="5"/>
          </p:nvPr>
        </p:nvSpPr>
        <p:spPr/>
        <p:txBody>
          <a:bodyPr/>
          <a:lstStyle/>
          <a:p>
            <a:fld id="{A5241F5B-BCE9-4536-9AC4-FE2DF6020B6A}" type="slidenum">
              <a:rPr lang="en-US" smtClean="0"/>
              <a:t>22</a:t>
            </a:fld>
            <a:endParaRPr lang="en-US"/>
          </a:p>
        </p:txBody>
      </p:sp>
    </p:spTree>
    <p:extLst>
      <p:ext uri="{BB962C8B-B14F-4D97-AF65-F5344CB8AC3E}">
        <p14:creationId xmlns:p14="http://schemas.microsoft.com/office/powerpoint/2010/main" val="234585227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7875" y="1200150"/>
            <a:ext cx="5759450" cy="3240088"/>
          </a:xfrm>
          <a:prstGeom prst="rect">
            <a:avLst/>
          </a:prstGeom>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man on the Shroud has nail wounds in his hands and feet.  It was more common for the Romans to tie a criminal rather than nail the hands, but nailing occurred in some cases.  The gospel accounts indicate that Jesus was nailed in his hands and feet.</a:t>
            </a:r>
            <a:endParaRPr lang="en-US" dirty="0"/>
          </a:p>
        </p:txBody>
      </p:sp>
      <p:sp>
        <p:nvSpPr>
          <p:cNvPr id="4" name="Slide Number Placeholder 3"/>
          <p:cNvSpPr>
            <a:spLocks noGrp="1"/>
          </p:cNvSpPr>
          <p:nvPr>
            <p:ph type="sldNum" sz="quarter" idx="5"/>
          </p:nvPr>
        </p:nvSpPr>
        <p:spPr/>
        <p:txBody>
          <a:bodyPr/>
          <a:lstStyle/>
          <a:p>
            <a:fld id="{A5241F5B-BCE9-4536-9AC4-FE2DF6020B6A}" type="slidenum">
              <a:rPr lang="en-US" smtClean="0"/>
              <a:t>23</a:t>
            </a:fld>
            <a:endParaRPr lang="en-US"/>
          </a:p>
        </p:txBody>
      </p:sp>
    </p:spTree>
    <p:extLst>
      <p:ext uri="{BB962C8B-B14F-4D97-AF65-F5344CB8AC3E}">
        <p14:creationId xmlns:p14="http://schemas.microsoft.com/office/powerpoint/2010/main" val="266036434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7875" y="1200150"/>
            <a:ext cx="5759450" cy="3240088"/>
          </a:xfrm>
          <a:prstGeom prst="rect">
            <a:avLst/>
          </a:prstGeom>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Taken together, these details indicate that the Shroud very accurately depicts Jesus’ distinctive crucifixion, and is consistent with Roman practices of the time. Moreover, details of the wounds are beyond the knowledge of a medieval forger.</a:t>
            </a:r>
            <a:endParaRPr lang="en-US" dirty="0"/>
          </a:p>
        </p:txBody>
      </p:sp>
      <p:sp>
        <p:nvSpPr>
          <p:cNvPr id="4" name="Slide Number Placeholder 3"/>
          <p:cNvSpPr>
            <a:spLocks noGrp="1"/>
          </p:cNvSpPr>
          <p:nvPr>
            <p:ph type="sldNum" sz="quarter" idx="5"/>
          </p:nvPr>
        </p:nvSpPr>
        <p:spPr/>
        <p:txBody>
          <a:bodyPr/>
          <a:lstStyle/>
          <a:p>
            <a:fld id="{A5241F5B-BCE9-4536-9AC4-FE2DF6020B6A}" type="slidenum">
              <a:rPr lang="en-US" smtClean="0"/>
              <a:t>24</a:t>
            </a:fld>
            <a:endParaRPr lang="en-US"/>
          </a:p>
        </p:txBody>
      </p:sp>
    </p:spTree>
    <p:extLst>
      <p:ext uri="{BB962C8B-B14F-4D97-AF65-F5344CB8AC3E}">
        <p14:creationId xmlns:p14="http://schemas.microsoft.com/office/powerpoint/2010/main" val="141937858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7875" y="1200150"/>
            <a:ext cx="5759450" cy="3240088"/>
          </a:xfrm>
          <a:prstGeom prst="rect">
            <a:avLst/>
          </a:prstGeom>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Finally, let's look at the mystery of how the image was formed.  We mentioned that tests have ruled out paints, dyes, etcetera.  In fact, the image is limited to the uppermost surface of the cloth; indeed, the uppermost surface of the fibers. So the image can’t be made from dyes, liquids, vapors or rubs – any of these would penetrate into the middle of the cloth and leak into nearby fibers (causing blurring of the image). </a:t>
            </a:r>
          </a:p>
          <a:p>
            <a:endParaRPr lang="en-US" dirty="0"/>
          </a:p>
        </p:txBody>
      </p:sp>
      <p:sp>
        <p:nvSpPr>
          <p:cNvPr id="4" name="Slide Number Placeholder 3"/>
          <p:cNvSpPr>
            <a:spLocks noGrp="1"/>
          </p:cNvSpPr>
          <p:nvPr>
            <p:ph type="sldNum" sz="quarter" idx="5"/>
          </p:nvPr>
        </p:nvSpPr>
        <p:spPr/>
        <p:txBody>
          <a:bodyPr/>
          <a:lstStyle/>
          <a:p>
            <a:fld id="{A5241F5B-BCE9-4536-9AC4-FE2DF6020B6A}" type="slidenum">
              <a:rPr lang="en-US" smtClean="0"/>
              <a:t>25</a:t>
            </a:fld>
            <a:endParaRPr lang="en-US"/>
          </a:p>
        </p:txBody>
      </p:sp>
    </p:spTree>
    <p:extLst>
      <p:ext uri="{BB962C8B-B14F-4D97-AF65-F5344CB8AC3E}">
        <p14:creationId xmlns:p14="http://schemas.microsoft.com/office/powerpoint/2010/main" val="383703440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7875" y="1200150"/>
            <a:ext cx="5759450" cy="3240088"/>
          </a:xfrm>
          <a:prstGeom prst="rect">
            <a:avLst/>
          </a:prstGeom>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image also can’t have been made by Scorching, because scorching is easily detectable under fluorescent light, and several fluorescing test were done that indicated no scorching. (Except on parts of the cloth which were burned in the fire of Chambery and  which lie outside the body image).</a:t>
            </a:r>
            <a:endParaRPr lang="en-US" dirty="0"/>
          </a:p>
        </p:txBody>
      </p:sp>
      <p:sp>
        <p:nvSpPr>
          <p:cNvPr id="4" name="Slide Number Placeholder 3"/>
          <p:cNvSpPr>
            <a:spLocks noGrp="1"/>
          </p:cNvSpPr>
          <p:nvPr>
            <p:ph type="sldNum" sz="quarter" idx="5"/>
          </p:nvPr>
        </p:nvSpPr>
        <p:spPr/>
        <p:txBody>
          <a:bodyPr/>
          <a:lstStyle/>
          <a:p>
            <a:fld id="{A5241F5B-BCE9-4536-9AC4-FE2DF6020B6A}" type="slidenum">
              <a:rPr lang="en-US" smtClean="0"/>
              <a:t>26</a:t>
            </a:fld>
            <a:endParaRPr lang="en-US"/>
          </a:p>
        </p:txBody>
      </p:sp>
    </p:spTree>
    <p:extLst>
      <p:ext uri="{BB962C8B-B14F-4D97-AF65-F5344CB8AC3E}">
        <p14:creationId xmlns:p14="http://schemas.microsoft.com/office/powerpoint/2010/main" val="34098062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7875" y="1200150"/>
            <a:ext cx="5759450" cy="3240088"/>
          </a:xfrm>
          <a:prstGeom prst="rect">
            <a:avLst/>
          </a:prstGeom>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If liquids, vapors, scorching, and other chemical and heat based causes are ruled out, then scientists are left with only one physical option to explain the image on the shroud—radiation of a very specific kind--a burst of light that is extremely brief (so as not to burn or penetrate the cloth) yet powerful enough to produce a precise photographic negative on an ordinary cloth. </a:t>
            </a:r>
            <a:endParaRPr lang="en-US" dirty="0"/>
          </a:p>
        </p:txBody>
      </p:sp>
      <p:sp>
        <p:nvSpPr>
          <p:cNvPr id="4" name="Slide Number Placeholder 3"/>
          <p:cNvSpPr>
            <a:spLocks noGrp="1"/>
          </p:cNvSpPr>
          <p:nvPr>
            <p:ph type="sldNum" sz="quarter" idx="5"/>
          </p:nvPr>
        </p:nvSpPr>
        <p:spPr/>
        <p:txBody>
          <a:bodyPr/>
          <a:lstStyle/>
          <a:p>
            <a:fld id="{A5241F5B-BCE9-4536-9AC4-FE2DF6020B6A}" type="slidenum">
              <a:rPr lang="en-US" smtClean="0"/>
              <a:t>27</a:t>
            </a:fld>
            <a:endParaRPr lang="en-US"/>
          </a:p>
        </p:txBody>
      </p:sp>
    </p:spTree>
    <p:extLst>
      <p:ext uri="{BB962C8B-B14F-4D97-AF65-F5344CB8AC3E}">
        <p14:creationId xmlns:p14="http://schemas.microsoft.com/office/powerpoint/2010/main" val="153430990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7875" y="1200150"/>
            <a:ext cx="5759450" cy="3240088"/>
          </a:xfrm>
          <a:prstGeom prst="rect">
            <a:avLst/>
          </a:prstGeom>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2010, scientists were able to reproduce a similar image on a cloth with features similar to the shroud. They produced a short burst of vacuum ultraviolet radiation (one forty-billionth of a second) with an intensity of about 7 billion watts with an </a:t>
            </a:r>
            <a:r>
              <a:rPr lang="en-US" sz="1200" kern="1200" dirty="0" err="1">
                <a:solidFill>
                  <a:schemeClr val="tx1"/>
                </a:solidFill>
                <a:effectLst/>
                <a:latin typeface="+mn-lt"/>
                <a:ea typeface="+mn-ea"/>
                <a:cs typeface="+mn-cs"/>
              </a:rPr>
              <a:t>ArF</a:t>
            </a:r>
            <a:r>
              <a:rPr lang="en-US" sz="1200" kern="1200" dirty="0">
                <a:solidFill>
                  <a:schemeClr val="tx1"/>
                </a:solidFill>
                <a:effectLst/>
                <a:latin typeface="+mn-lt"/>
                <a:ea typeface="+mn-ea"/>
                <a:cs typeface="+mn-cs"/>
              </a:rPr>
              <a:t> excimer lasers - 12 nanosecond pulses on a linen cloth with spectral reflectance similar to the shroud. This produced the same sepia color on the uppermost surface of the cloth</a:t>
            </a:r>
            <a:endParaRPr lang="en-US" dirty="0"/>
          </a:p>
        </p:txBody>
      </p:sp>
      <p:sp>
        <p:nvSpPr>
          <p:cNvPr id="4" name="Slide Number Placeholder 3"/>
          <p:cNvSpPr>
            <a:spLocks noGrp="1"/>
          </p:cNvSpPr>
          <p:nvPr>
            <p:ph type="sldNum" sz="quarter" idx="5"/>
          </p:nvPr>
        </p:nvSpPr>
        <p:spPr/>
        <p:txBody>
          <a:bodyPr/>
          <a:lstStyle/>
          <a:p>
            <a:fld id="{A5241F5B-BCE9-4536-9AC4-FE2DF6020B6A}" type="slidenum">
              <a:rPr lang="en-US" smtClean="0"/>
              <a:t>28</a:t>
            </a:fld>
            <a:endParaRPr lang="en-US"/>
          </a:p>
        </p:txBody>
      </p:sp>
    </p:spTree>
    <p:extLst>
      <p:ext uri="{BB962C8B-B14F-4D97-AF65-F5344CB8AC3E}">
        <p14:creationId xmlns:p14="http://schemas.microsoft.com/office/powerpoint/2010/main" val="368357369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7875" y="1200150"/>
            <a:ext cx="5759450" cy="3240088"/>
          </a:xfrm>
          <a:prstGeom prst="rect">
            <a:avLst/>
          </a:prstGeom>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Dr. Paolo Di Lazzaro noted that to use this effect to make an image the size of the shroud would require 14,000 of these lasers - more than exist in every laboratory in the world today. Yet this burst of radiation somehow happened to the cloth wrapped around the man of the Shroud. There is no known natural cause to explain how this could happen.</a:t>
            </a:r>
            <a:endParaRPr lang="en-US" dirty="0"/>
          </a:p>
        </p:txBody>
      </p:sp>
      <p:sp>
        <p:nvSpPr>
          <p:cNvPr id="4" name="Slide Number Placeholder 3"/>
          <p:cNvSpPr>
            <a:spLocks noGrp="1"/>
          </p:cNvSpPr>
          <p:nvPr>
            <p:ph type="sldNum" sz="quarter" idx="5"/>
          </p:nvPr>
        </p:nvSpPr>
        <p:spPr/>
        <p:txBody>
          <a:bodyPr/>
          <a:lstStyle/>
          <a:p>
            <a:fld id="{A5241F5B-BCE9-4536-9AC4-FE2DF6020B6A}" type="slidenum">
              <a:rPr lang="en-US" smtClean="0"/>
              <a:t>29</a:t>
            </a:fld>
            <a:endParaRPr lang="en-US"/>
          </a:p>
        </p:txBody>
      </p:sp>
    </p:spTree>
    <p:extLst>
      <p:ext uri="{BB962C8B-B14F-4D97-AF65-F5344CB8AC3E}">
        <p14:creationId xmlns:p14="http://schemas.microsoft.com/office/powerpoint/2010/main" val="6694552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7875" y="1200150"/>
            <a:ext cx="5759450" cy="3240088"/>
          </a:xfrm>
          <a:prstGeom prst="rect">
            <a:avLst/>
          </a:prstGeom>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So what is the Shroud?  The Shroud of Turin is a linen burial clot, which surfaced in </a:t>
            </a:r>
            <a:r>
              <a:rPr lang="en-US" sz="1200" kern="1200" dirty="0" err="1">
                <a:solidFill>
                  <a:schemeClr val="tx1"/>
                </a:solidFill>
                <a:effectLst/>
                <a:latin typeface="+mn-lt"/>
                <a:ea typeface="+mn-ea"/>
                <a:cs typeface="+mn-cs"/>
              </a:rPr>
              <a:t>Lirey</a:t>
            </a:r>
            <a:r>
              <a:rPr lang="en-US" sz="1200" kern="1200" dirty="0">
                <a:solidFill>
                  <a:schemeClr val="tx1"/>
                </a:solidFill>
                <a:effectLst/>
                <a:latin typeface="+mn-lt"/>
                <a:ea typeface="+mn-ea"/>
                <a:cs typeface="+mn-cs"/>
              </a:rPr>
              <a:t>, France in 1349 AD. </a:t>
            </a:r>
            <a:endParaRPr lang="en-US" dirty="0"/>
          </a:p>
        </p:txBody>
      </p:sp>
      <p:sp>
        <p:nvSpPr>
          <p:cNvPr id="4" name="Slide Number Placeholder 3"/>
          <p:cNvSpPr>
            <a:spLocks noGrp="1"/>
          </p:cNvSpPr>
          <p:nvPr>
            <p:ph type="sldNum" sz="quarter" idx="5"/>
          </p:nvPr>
        </p:nvSpPr>
        <p:spPr/>
        <p:txBody>
          <a:bodyPr/>
          <a:lstStyle/>
          <a:p>
            <a:fld id="{A5241F5B-BCE9-4536-9AC4-FE2DF6020B6A}" type="slidenum">
              <a:rPr lang="en-US" smtClean="0"/>
              <a:t>3</a:t>
            </a:fld>
            <a:endParaRPr lang="en-US"/>
          </a:p>
        </p:txBody>
      </p:sp>
    </p:spTree>
    <p:extLst>
      <p:ext uri="{BB962C8B-B14F-4D97-AF65-F5344CB8AC3E}">
        <p14:creationId xmlns:p14="http://schemas.microsoft.com/office/powerpoint/2010/main" val="172825908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7875" y="1200150"/>
            <a:ext cx="5759450" cy="3240088"/>
          </a:xfrm>
          <a:prstGeom prst="rect">
            <a:avLst/>
          </a:prstGeom>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analysis of Physicist Dr. John Jackson adds one final mystery. he found that the three-dimensional volumetric characteristics of the image could only be explained if the cloth had collapsed into and through the body as a whole while the body was emitting its burst of light. For example, the bones inside the hand and the flesh surrounding those bones can be segmented into a perfect three-dimensional image analyzer (like an MRI) which requires that the cloth penetrates into the body at least three-sixteenths of an inch. In other words, the body had to become mechanically transparent, like a spiritual body. </a:t>
            </a:r>
            <a:endParaRPr lang="en-US" dirty="0"/>
          </a:p>
        </p:txBody>
      </p:sp>
      <p:sp>
        <p:nvSpPr>
          <p:cNvPr id="4" name="Slide Number Placeholder 3"/>
          <p:cNvSpPr>
            <a:spLocks noGrp="1"/>
          </p:cNvSpPr>
          <p:nvPr>
            <p:ph type="sldNum" sz="quarter" idx="5"/>
          </p:nvPr>
        </p:nvSpPr>
        <p:spPr/>
        <p:txBody>
          <a:bodyPr/>
          <a:lstStyle/>
          <a:p>
            <a:fld id="{A5241F5B-BCE9-4536-9AC4-FE2DF6020B6A}" type="slidenum">
              <a:rPr lang="en-US" smtClean="0"/>
              <a:t>30</a:t>
            </a:fld>
            <a:endParaRPr lang="en-US"/>
          </a:p>
        </p:txBody>
      </p:sp>
    </p:spTree>
    <p:extLst>
      <p:ext uri="{BB962C8B-B14F-4D97-AF65-F5344CB8AC3E}">
        <p14:creationId xmlns:p14="http://schemas.microsoft.com/office/powerpoint/2010/main" val="334803865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7875" y="1200150"/>
            <a:ext cx="5759450" cy="3240088"/>
          </a:xfrm>
          <a:prstGeom prst="rect">
            <a:avLst/>
          </a:prstGeom>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current understanding of the laws of physics cannot explain a transition from a physical to a spiritual body or a burst of several billion watts of light energy from a corpse. So what are our options?</a:t>
            </a:r>
          </a:p>
          <a:p>
            <a:pPr lvl="0"/>
            <a:r>
              <a:rPr lang="en-US" sz="1200" kern="1200" dirty="0">
                <a:solidFill>
                  <a:schemeClr val="tx1"/>
                </a:solidFill>
                <a:effectLst/>
                <a:latin typeface="+mn-lt"/>
                <a:ea typeface="+mn-ea"/>
                <a:cs typeface="+mn-cs"/>
              </a:rPr>
              <a:t>We can reasonably infer the strong possibility that there’s a supernatural cause—or</a:t>
            </a:r>
          </a:p>
          <a:p>
            <a:pPr lvl="0"/>
            <a:r>
              <a:rPr lang="en-US" sz="1200" kern="1200" dirty="0">
                <a:solidFill>
                  <a:schemeClr val="tx1"/>
                </a:solidFill>
                <a:effectLst/>
                <a:latin typeface="+mn-lt"/>
                <a:ea typeface="+mn-ea"/>
                <a:cs typeface="+mn-cs"/>
              </a:rPr>
              <a:t>We can wait for a whole new explanation of physics and chemistry that might emerge in the future to solve the mystery.</a:t>
            </a:r>
          </a:p>
          <a:p>
            <a:endParaRPr lang="en-US" dirty="0"/>
          </a:p>
        </p:txBody>
      </p:sp>
      <p:sp>
        <p:nvSpPr>
          <p:cNvPr id="4" name="Slide Number Placeholder 3"/>
          <p:cNvSpPr>
            <a:spLocks noGrp="1"/>
          </p:cNvSpPr>
          <p:nvPr>
            <p:ph type="sldNum" sz="quarter" idx="5"/>
          </p:nvPr>
        </p:nvSpPr>
        <p:spPr/>
        <p:txBody>
          <a:bodyPr/>
          <a:lstStyle/>
          <a:p>
            <a:fld id="{A5241F5B-BCE9-4536-9AC4-FE2DF6020B6A}" type="slidenum">
              <a:rPr lang="en-US" smtClean="0"/>
              <a:t>31</a:t>
            </a:fld>
            <a:endParaRPr lang="en-US"/>
          </a:p>
        </p:txBody>
      </p:sp>
    </p:spTree>
    <p:extLst>
      <p:ext uri="{BB962C8B-B14F-4D97-AF65-F5344CB8AC3E}">
        <p14:creationId xmlns:p14="http://schemas.microsoft.com/office/powerpoint/2010/main" val="18154667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7875" y="1200150"/>
            <a:ext cx="5759450" cy="3240088"/>
          </a:xfrm>
          <a:prstGeom prst="rect">
            <a:avLst/>
          </a:prstGeom>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Either way, these are the most inexplicable phenomena to come from any artifact in history. When you consider that the shroud of Turin is the most scientifically tested artifact and the most unique image known to humankind, it should at least cause us to think of what it might mean about Jesus, and what it means for us. </a:t>
            </a:r>
            <a:endParaRPr lang="en-US" dirty="0"/>
          </a:p>
        </p:txBody>
      </p:sp>
      <p:sp>
        <p:nvSpPr>
          <p:cNvPr id="4" name="Slide Number Placeholder 3"/>
          <p:cNvSpPr>
            <a:spLocks noGrp="1"/>
          </p:cNvSpPr>
          <p:nvPr>
            <p:ph type="sldNum" sz="quarter" idx="5"/>
          </p:nvPr>
        </p:nvSpPr>
        <p:spPr/>
        <p:txBody>
          <a:bodyPr/>
          <a:lstStyle/>
          <a:p>
            <a:fld id="{A5241F5B-BCE9-4536-9AC4-FE2DF6020B6A}" type="slidenum">
              <a:rPr lang="en-US" smtClean="0"/>
              <a:t>32</a:t>
            </a:fld>
            <a:endParaRPr lang="en-US"/>
          </a:p>
        </p:txBody>
      </p:sp>
    </p:spTree>
    <p:extLst>
      <p:ext uri="{BB962C8B-B14F-4D97-AF65-F5344CB8AC3E}">
        <p14:creationId xmlns:p14="http://schemas.microsoft.com/office/powerpoint/2010/main" val="121437585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7875" y="1200150"/>
            <a:ext cx="5759450" cy="3240088"/>
          </a:xfrm>
          <a:prstGeom prst="rect">
            <a:avLst/>
          </a:prstGeom>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These two inexplicable characteristics - a huge burst of radiating light and a spiritual body - also match the characteristics of Jesus' risen body indicated by the gospels and St. Paul. </a:t>
            </a:r>
          </a:p>
          <a:p>
            <a:r>
              <a:rPr lang="en-US" sz="1200" kern="1200" dirty="0">
                <a:solidFill>
                  <a:schemeClr val="tx1"/>
                </a:solidFill>
                <a:effectLst/>
                <a:latin typeface="+mn-lt"/>
                <a:ea typeface="+mn-ea"/>
                <a:cs typeface="+mn-cs"/>
              </a:rPr>
              <a:t>Remember that Christianity broke with the doctrine of Judaism in only one major respect—the resurrection. Though Jewish doctrine held that the resurrection would be a restoration of our physical bodies, Christians insisted that the resurrection would be glorious, powerful, and spiritual, based on their experience of the risen Christ. Isn’t it interesting that these departures from Jewish doctrine just happen to correspond to the two extraordinary phenomena on the shroud of Turin?</a:t>
            </a:r>
            <a:endParaRPr lang="en-US" dirty="0"/>
          </a:p>
        </p:txBody>
      </p:sp>
      <p:sp>
        <p:nvSpPr>
          <p:cNvPr id="4" name="Slide Number Placeholder 3"/>
          <p:cNvSpPr>
            <a:spLocks noGrp="1"/>
          </p:cNvSpPr>
          <p:nvPr>
            <p:ph type="sldNum" sz="quarter" idx="5"/>
          </p:nvPr>
        </p:nvSpPr>
        <p:spPr/>
        <p:txBody>
          <a:bodyPr/>
          <a:lstStyle/>
          <a:p>
            <a:fld id="{A5241F5B-BCE9-4536-9AC4-FE2DF6020B6A}" type="slidenum">
              <a:rPr lang="en-US" smtClean="0"/>
              <a:t>33</a:t>
            </a:fld>
            <a:endParaRPr lang="en-US"/>
          </a:p>
        </p:txBody>
      </p:sp>
    </p:spTree>
    <p:extLst>
      <p:ext uri="{BB962C8B-B14F-4D97-AF65-F5344CB8AC3E}">
        <p14:creationId xmlns:p14="http://schemas.microsoft.com/office/powerpoint/2010/main" val="246123469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7875" y="1200150"/>
            <a:ext cx="5759450" cy="3240088"/>
          </a:xfrm>
          <a:prstGeom prst="rect">
            <a:avLst/>
          </a:prstGeom>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What can we conclude? The Shroud of Turin not only affirms the likelihood of Jesus’ spiritual resurrection, it also implies the accuracy of the gospel resurrection narratives and St. Paul’s testimony. </a:t>
            </a:r>
            <a:endParaRPr lang="en-US" dirty="0"/>
          </a:p>
        </p:txBody>
      </p:sp>
      <p:sp>
        <p:nvSpPr>
          <p:cNvPr id="4" name="Slide Number Placeholder 3"/>
          <p:cNvSpPr>
            <a:spLocks noGrp="1"/>
          </p:cNvSpPr>
          <p:nvPr>
            <p:ph type="sldNum" sz="quarter" idx="5"/>
          </p:nvPr>
        </p:nvSpPr>
        <p:spPr/>
        <p:txBody>
          <a:bodyPr/>
          <a:lstStyle/>
          <a:p>
            <a:fld id="{A5241F5B-BCE9-4536-9AC4-FE2DF6020B6A}" type="slidenum">
              <a:rPr lang="en-US" smtClean="0"/>
              <a:t>34</a:t>
            </a:fld>
            <a:endParaRPr lang="en-US"/>
          </a:p>
        </p:txBody>
      </p:sp>
    </p:spTree>
    <p:extLst>
      <p:ext uri="{BB962C8B-B14F-4D97-AF65-F5344CB8AC3E}">
        <p14:creationId xmlns:p14="http://schemas.microsoft.com/office/powerpoint/2010/main" val="61632981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7875" y="1200150"/>
            <a:ext cx="5759450" cy="3240088"/>
          </a:xfrm>
          <a:prstGeom prst="rect">
            <a:avLst/>
          </a:prstGeom>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Given all this, we might reasonably infer that the Shroud is the burial cloth of Jesus - a relic of his crucifixion and his glorious spiritual resurrection . In conclusion, the Shroud can give plausible scientific evidence that deepens our understanding of Jesus' life, but our faith does not have to depend on it.</a:t>
            </a:r>
            <a:endParaRPr lang="en-US" dirty="0"/>
          </a:p>
        </p:txBody>
      </p:sp>
      <p:sp>
        <p:nvSpPr>
          <p:cNvPr id="4" name="Slide Number Placeholder 3"/>
          <p:cNvSpPr>
            <a:spLocks noGrp="1"/>
          </p:cNvSpPr>
          <p:nvPr>
            <p:ph type="sldNum" sz="quarter" idx="5"/>
          </p:nvPr>
        </p:nvSpPr>
        <p:spPr/>
        <p:txBody>
          <a:bodyPr/>
          <a:lstStyle/>
          <a:p>
            <a:fld id="{A5241F5B-BCE9-4536-9AC4-FE2DF6020B6A}" type="slidenum">
              <a:rPr lang="en-US" smtClean="0"/>
              <a:t>35</a:t>
            </a:fld>
            <a:endParaRPr lang="en-US"/>
          </a:p>
        </p:txBody>
      </p:sp>
    </p:spTree>
    <p:extLst>
      <p:ext uri="{BB962C8B-B14F-4D97-AF65-F5344CB8AC3E}">
        <p14:creationId xmlns:p14="http://schemas.microsoft.com/office/powerpoint/2010/main" val="257916328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7875" y="1200150"/>
            <a:ext cx="5759450" cy="3240088"/>
          </a:xfrm>
          <a:prstGeom prst="rect">
            <a:avLst/>
          </a:prstGeo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241F5B-BCE9-4536-9AC4-FE2DF6020B6A}" type="slidenum">
              <a:rPr lang="en-US" smtClean="0"/>
              <a:t>36</a:t>
            </a:fld>
            <a:endParaRPr lang="en-US"/>
          </a:p>
        </p:txBody>
      </p:sp>
    </p:spTree>
    <p:extLst>
      <p:ext uri="{BB962C8B-B14F-4D97-AF65-F5344CB8AC3E}">
        <p14:creationId xmlns:p14="http://schemas.microsoft.com/office/powerpoint/2010/main" val="331840987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7875" y="1200150"/>
            <a:ext cx="5759450" cy="3240088"/>
          </a:xfrm>
          <a:prstGeom prst="rect">
            <a:avLst/>
          </a:prstGeo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241F5B-BCE9-4536-9AC4-FE2DF6020B6A}" type="slidenum">
              <a:rPr lang="en-US" smtClean="0"/>
              <a:t>37</a:t>
            </a:fld>
            <a:endParaRPr lang="en-US"/>
          </a:p>
        </p:txBody>
      </p:sp>
    </p:spTree>
    <p:extLst>
      <p:ext uri="{BB962C8B-B14F-4D97-AF65-F5344CB8AC3E}">
        <p14:creationId xmlns:p14="http://schemas.microsoft.com/office/powerpoint/2010/main" val="237882208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7875" y="1200150"/>
            <a:ext cx="5759450" cy="3240088"/>
          </a:xfrm>
          <a:prstGeom prst="rect">
            <a:avLst/>
          </a:prstGeom>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Before we look at the new dating methods which place the Shroud in the time of Christ, we should address the one test that seems not to match these findings. A radiocarbon-14 test in 1988 took a sample of the shroud and dated it between 1260 and 1390 AD. </a:t>
            </a:r>
          </a:p>
          <a:p>
            <a:endParaRPr lang="en-US" dirty="0"/>
          </a:p>
        </p:txBody>
      </p:sp>
      <p:sp>
        <p:nvSpPr>
          <p:cNvPr id="4" name="Slide Number Placeholder 3"/>
          <p:cNvSpPr>
            <a:spLocks noGrp="1"/>
          </p:cNvSpPr>
          <p:nvPr>
            <p:ph type="sldNum" sz="quarter" idx="5"/>
          </p:nvPr>
        </p:nvSpPr>
        <p:spPr/>
        <p:txBody>
          <a:bodyPr/>
          <a:lstStyle/>
          <a:p>
            <a:fld id="{A5241F5B-BCE9-4536-9AC4-FE2DF6020B6A}" type="slidenum">
              <a:rPr lang="en-US" smtClean="0"/>
              <a:t>38</a:t>
            </a:fld>
            <a:endParaRPr lang="en-US"/>
          </a:p>
        </p:txBody>
      </p:sp>
    </p:spTree>
    <p:extLst>
      <p:ext uri="{BB962C8B-B14F-4D97-AF65-F5344CB8AC3E}">
        <p14:creationId xmlns:p14="http://schemas.microsoft.com/office/powerpoint/2010/main" val="225889682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a:prstGeom prst="rect">
            <a:avLst/>
          </a:prstGeom>
        </p:spPr>
      </p:sp>
      <p:sp>
        <p:nvSpPr>
          <p:cNvPr id="3" name="Notes Placeholder 2"/>
          <p:cNvSpPr>
            <a:spLocks noGrp="1"/>
          </p:cNvSpPr>
          <p:nvPr>
            <p:ph type="body" idx="1"/>
          </p:nvPr>
        </p:nvSpPr>
        <p:spPr/>
        <p:txBody>
          <a:bodyPr/>
          <a:lstStyle/>
          <a:p>
            <a:r>
              <a:rPr lang="en-US" sz="1400" b="1" kern="1200" dirty="0">
                <a:solidFill>
                  <a:schemeClr val="tx1"/>
                </a:solidFill>
                <a:effectLst/>
                <a:latin typeface="+mn-lt"/>
                <a:ea typeface="+mn-ea"/>
                <a:cs typeface="+mn-cs"/>
              </a:rPr>
              <a:t>Carbon 14 dating </a:t>
            </a:r>
            <a:r>
              <a:rPr lang="en-US" sz="1400" kern="1200" dirty="0">
                <a:solidFill>
                  <a:schemeClr val="tx1"/>
                </a:solidFill>
                <a:effectLst/>
                <a:latin typeface="+mn-lt"/>
                <a:ea typeface="+mn-ea"/>
                <a:cs typeface="+mn-cs"/>
              </a:rPr>
              <a:t>is a way of finding out the age of archaeological artefacts which contain biological material, e.g., wood, ancient mummies, etc. Biological material contains Carbon 14 but when a plant or animal dies, the level of Carbon 14 in its remains steadily decreases over time. Scientists can work backwards from the current level of Carbon 14 in a biological artefact to calculate how old the artefact is.</a:t>
            </a:r>
          </a:p>
        </p:txBody>
      </p:sp>
    </p:spTree>
    <p:extLst>
      <p:ext uri="{BB962C8B-B14F-4D97-AF65-F5344CB8AC3E}">
        <p14:creationId xmlns:p14="http://schemas.microsoft.com/office/powerpoint/2010/main" val="36973244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7875" y="1200150"/>
            <a:ext cx="5759450" cy="3240088"/>
          </a:xfrm>
          <a:prstGeom prst="rect">
            <a:avLst/>
          </a:prstGeom>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evidence we've reviewed in this module gives us reasonable grounds for belief in Jesus' Resurrection, His Divinity, and His gift of the Holy Spirit.  In this section, we're going to close by looking at an interesting scientific artifact which isn't necessary for the above evidence but can give some additional corroboration of it.  That artifact is the Shroud of Turin, which at least some scientists believe to be the burial shroud of Jesus.</a:t>
            </a:r>
            <a:endParaRPr lang="en-US" dirty="0"/>
          </a:p>
        </p:txBody>
      </p:sp>
      <p:sp>
        <p:nvSpPr>
          <p:cNvPr id="4" name="Slide Number Placeholder 3"/>
          <p:cNvSpPr>
            <a:spLocks noGrp="1"/>
          </p:cNvSpPr>
          <p:nvPr>
            <p:ph type="sldNum" sz="quarter" idx="5"/>
          </p:nvPr>
        </p:nvSpPr>
        <p:spPr/>
        <p:txBody>
          <a:bodyPr/>
          <a:lstStyle/>
          <a:p>
            <a:fld id="{A5241F5B-BCE9-4536-9AC4-FE2DF6020B6A}" type="slidenum">
              <a:rPr lang="en-US" smtClean="0"/>
              <a:t>4</a:t>
            </a:fld>
            <a:endParaRPr lang="en-US"/>
          </a:p>
        </p:txBody>
      </p:sp>
    </p:spTree>
    <p:extLst>
      <p:ext uri="{BB962C8B-B14F-4D97-AF65-F5344CB8AC3E}">
        <p14:creationId xmlns:p14="http://schemas.microsoft.com/office/powerpoint/2010/main" val="24834156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7875" y="1200150"/>
            <a:ext cx="5759450" cy="3240088"/>
          </a:xfrm>
          <a:prstGeom prst="rect">
            <a:avLst/>
          </a:prstGeo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241F5B-BCE9-4536-9AC4-FE2DF6020B6A}" type="slidenum">
              <a:rPr lang="en-US" smtClean="0"/>
              <a:t>40</a:t>
            </a:fld>
            <a:endParaRPr lang="en-US"/>
          </a:p>
        </p:txBody>
      </p:sp>
    </p:spTree>
    <p:extLst>
      <p:ext uri="{BB962C8B-B14F-4D97-AF65-F5344CB8AC3E}">
        <p14:creationId xmlns:p14="http://schemas.microsoft.com/office/powerpoint/2010/main" val="67917937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a:prstGeom prst="rect">
            <a:avLst/>
          </a:prstGeo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7717642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a:prstGeom prst="rect">
            <a:avLst/>
          </a:prstGeo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6216018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7875" y="1200150"/>
            <a:ext cx="5759450" cy="3240088"/>
          </a:xfrm>
          <a:prstGeom prst="rect">
            <a:avLst/>
          </a:prstGeom>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As a rule, Carbon-14 is a reliable measuring tool. In this case, it seems the sample was taken from an area where the Shroud was patched after a fire in 1532, in which the original cloth was not actually being tested. At the very least some later fibers from the patch were mixed with the original fibers in the sample used for the carbon-14 dating. </a:t>
            </a:r>
            <a:endParaRPr lang="en-US" dirty="0"/>
          </a:p>
        </p:txBody>
      </p:sp>
      <p:sp>
        <p:nvSpPr>
          <p:cNvPr id="4" name="Slide Number Placeholder 3"/>
          <p:cNvSpPr>
            <a:spLocks noGrp="1"/>
          </p:cNvSpPr>
          <p:nvPr>
            <p:ph type="sldNum" sz="quarter" idx="5"/>
          </p:nvPr>
        </p:nvSpPr>
        <p:spPr/>
        <p:txBody>
          <a:bodyPr/>
          <a:lstStyle/>
          <a:p>
            <a:fld id="{A5241F5B-BCE9-4536-9AC4-FE2DF6020B6A}" type="slidenum">
              <a:rPr lang="en-US" smtClean="0"/>
              <a:t>43</a:t>
            </a:fld>
            <a:endParaRPr lang="en-US"/>
          </a:p>
        </p:txBody>
      </p:sp>
    </p:spTree>
    <p:extLst>
      <p:ext uri="{BB962C8B-B14F-4D97-AF65-F5344CB8AC3E}">
        <p14:creationId xmlns:p14="http://schemas.microsoft.com/office/powerpoint/2010/main" val="208339460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7875" y="1200150"/>
            <a:ext cx="5759450" cy="3240088"/>
          </a:xfrm>
          <a:prstGeom prst="rect">
            <a:avLst/>
          </a:prstGeom>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Dr. Raymond Rodgers of Los Alamos Laboratories confirmed this when he tested the sample and found cotton fibers in the sample (the original shroud is linen). Furthermore, he found a dye coating (the actual Shroud has no dye and this sample was presumably dyed to match the cloth it was patching). </a:t>
            </a:r>
            <a:endParaRPr lang="en-US" dirty="0"/>
          </a:p>
        </p:txBody>
      </p:sp>
      <p:sp>
        <p:nvSpPr>
          <p:cNvPr id="4" name="Slide Number Placeholder 3"/>
          <p:cNvSpPr>
            <a:spLocks noGrp="1"/>
          </p:cNvSpPr>
          <p:nvPr>
            <p:ph type="sldNum" sz="quarter" idx="5"/>
          </p:nvPr>
        </p:nvSpPr>
        <p:spPr/>
        <p:txBody>
          <a:bodyPr/>
          <a:lstStyle/>
          <a:p>
            <a:fld id="{A5241F5B-BCE9-4536-9AC4-FE2DF6020B6A}" type="slidenum">
              <a:rPr lang="en-US" smtClean="0"/>
              <a:t>44</a:t>
            </a:fld>
            <a:endParaRPr lang="en-US"/>
          </a:p>
        </p:txBody>
      </p:sp>
    </p:spTree>
    <p:extLst>
      <p:ext uri="{BB962C8B-B14F-4D97-AF65-F5344CB8AC3E}">
        <p14:creationId xmlns:p14="http://schemas.microsoft.com/office/powerpoint/2010/main" val="401649337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7875" y="1200150"/>
            <a:ext cx="5759450" cy="3240088"/>
          </a:xfrm>
          <a:prstGeom prst="rect">
            <a:avLst/>
          </a:prstGeom>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 2017 analysis led by French researcher Tristan Casabianca reached the same conclusion, stating "Our statistical analysis shows that the 1988 carbon 14 dating was unreliable...It is therefore impossible to conclude that the shroud of Turin dates from the Middle Ages.” Casabianca found so much stratification in the samples that dating it to the middle ages is highly unlikely. </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Thus ​a new carbon test with more diverse samples from less controversial areas of the shroud should be arranged. </a:t>
            </a:r>
          </a:p>
          <a:p>
            <a:r>
              <a:rPr lang="en-US" sz="1200" kern="1200" dirty="0">
                <a:solidFill>
                  <a:schemeClr val="tx1"/>
                </a:solidFill>
                <a:effectLst/>
                <a:latin typeface="+mn-lt"/>
                <a:ea typeface="+mn-ea"/>
                <a:cs typeface="+mn-cs"/>
              </a:rPr>
              <a:t>Let's turn now to the other dating methods that have recently been found.</a:t>
            </a:r>
          </a:p>
          <a:p>
            <a:endParaRPr lang="en-US" dirty="0"/>
          </a:p>
        </p:txBody>
      </p:sp>
      <p:sp>
        <p:nvSpPr>
          <p:cNvPr id="4" name="Slide Number Placeholder 3"/>
          <p:cNvSpPr>
            <a:spLocks noGrp="1"/>
          </p:cNvSpPr>
          <p:nvPr>
            <p:ph type="sldNum" sz="quarter" idx="5"/>
          </p:nvPr>
        </p:nvSpPr>
        <p:spPr/>
        <p:txBody>
          <a:bodyPr/>
          <a:lstStyle/>
          <a:p>
            <a:fld id="{A5241F5B-BCE9-4536-9AC4-FE2DF6020B6A}" type="slidenum">
              <a:rPr lang="en-US" smtClean="0"/>
              <a:t>45</a:t>
            </a:fld>
            <a:endParaRPr lang="en-US"/>
          </a:p>
        </p:txBody>
      </p:sp>
    </p:spTree>
    <p:extLst>
      <p:ext uri="{BB962C8B-B14F-4D97-AF65-F5344CB8AC3E}">
        <p14:creationId xmlns:p14="http://schemas.microsoft.com/office/powerpoint/2010/main" val="159034123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7875" y="1200150"/>
            <a:ext cx="5759450" cy="3240088"/>
          </a:xfrm>
          <a:prstGeom prst="rect">
            <a:avLst/>
          </a:prstGeom>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 variety of dating methods place the Shroud's origins much nearer to the 1st century.</a:t>
            </a:r>
          </a:p>
          <a:p>
            <a:r>
              <a:rPr lang="en-US" sz="1200" kern="1200" dirty="0">
                <a:solidFill>
                  <a:schemeClr val="tx1"/>
                </a:solidFill>
                <a:effectLst/>
                <a:latin typeface="+mn-lt"/>
                <a:ea typeface="+mn-ea"/>
                <a:cs typeface="+mn-cs"/>
              </a:rPr>
              <a:t>Dr. Raymond Rogers performed A Vanillin test which compares the amount of vanillin remaining in different linens from different ages. Since vanillin like carbon, decays with age scientists can make an estimate of how old a cloth is by detecting its level of vanillin residue. In this comparison, the Shroud's results placed the shroud's origin at a much earlier date—the first centuries before Christ.</a:t>
            </a:r>
          </a:p>
          <a:p>
            <a:endParaRPr lang="en-US" dirty="0"/>
          </a:p>
        </p:txBody>
      </p:sp>
      <p:sp>
        <p:nvSpPr>
          <p:cNvPr id="4" name="Slide Number Placeholder 3"/>
          <p:cNvSpPr>
            <a:spLocks noGrp="1"/>
          </p:cNvSpPr>
          <p:nvPr>
            <p:ph type="sldNum" sz="quarter" idx="5"/>
          </p:nvPr>
        </p:nvSpPr>
        <p:spPr/>
        <p:txBody>
          <a:bodyPr/>
          <a:lstStyle/>
          <a:p>
            <a:fld id="{A5241F5B-BCE9-4536-9AC4-FE2DF6020B6A}" type="slidenum">
              <a:rPr lang="en-US" smtClean="0"/>
              <a:t>46</a:t>
            </a:fld>
            <a:endParaRPr lang="en-US"/>
          </a:p>
        </p:txBody>
      </p:sp>
    </p:spTree>
    <p:extLst>
      <p:ext uri="{BB962C8B-B14F-4D97-AF65-F5344CB8AC3E}">
        <p14:creationId xmlns:p14="http://schemas.microsoft.com/office/powerpoint/2010/main" val="16506861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7875" y="1200150"/>
            <a:ext cx="5759450" cy="3240088"/>
          </a:xfrm>
          <a:prstGeom prst="rect">
            <a:avLst/>
          </a:prstGeom>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Dr. Giulio Fanti performed three additional dating tests. The first test compared textiles of different ages to establish the rate at which another decaying compound, cellulose, disappears over time. The Shroud's results produced an origin range of 700 BC to 100 AD</a:t>
            </a:r>
          </a:p>
          <a:p>
            <a:r>
              <a:rPr lang="en-US" sz="1200" kern="1200" dirty="0">
                <a:solidFill>
                  <a:schemeClr val="tx1"/>
                </a:solidFill>
                <a:effectLst/>
                <a:latin typeface="+mn-lt"/>
                <a:ea typeface="+mn-ea"/>
                <a:cs typeface="+mn-cs"/>
              </a:rPr>
              <a:t>A variation of this test, using Raman lasers to probe the samples, produced a range of 700BC to 300 AD.</a:t>
            </a:r>
          </a:p>
          <a:p>
            <a:r>
              <a:rPr lang="en-US" sz="1200" kern="1200" dirty="0">
                <a:solidFill>
                  <a:schemeClr val="tx1"/>
                </a:solidFill>
                <a:effectLst/>
                <a:latin typeface="+mn-lt"/>
                <a:ea typeface="+mn-ea"/>
                <a:cs typeface="+mn-cs"/>
              </a:rPr>
              <a:t>Finally, a series of mechanical tests compared the physical properties of ancient fabrics, like the tensile strength of individual fibers.  In this comparison, the Shroud's origin range was 1 AD-800 AD</a:t>
            </a:r>
          </a:p>
          <a:p>
            <a:endParaRPr lang="en-US" dirty="0"/>
          </a:p>
        </p:txBody>
      </p:sp>
      <p:sp>
        <p:nvSpPr>
          <p:cNvPr id="4" name="Slide Number Placeholder 3"/>
          <p:cNvSpPr>
            <a:spLocks noGrp="1"/>
          </p:cNvSpPr>
          <p:nvPr>
            <p:ph type="sldNum" sz="quarter" idx="5"/>
          </p:nvPr>
        </p:nvSpPr>
        <p:spPr/>
        <p:txBody>
          <a:bodyPr/>
          <a:lstStyle/>
          <a:p>
            <a:fld id="{A5241F5B-BCE9-4536-9AC4-FE2DF6020B6A}" type="slidenum">
              <a:rPr lang="en-US" smtClean="0"/>
              <a:t>47</a:t>
            </a:fld>
            <a:endParaRPr lang="en-US"/>
          </a:p>
        </p:txBody>
      </p:sp>
    </p:spTree>
    <p:extLst>
      <p:ext uri="{BB962C8B-B14F-4D97-AF65-F5344CB8AC3E}">
        <p14:creationId xmlns:p14="http://schemas.microsoft.com/office/powerpoint/2010/main" val="127214713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7875" y="1200150"/>
            <a:ext cx="5759450" cy="3240088"/>
          </a:xfrm>
          <a:prstGeom prst="rect">
            <a:avLst/>
          </a:prstGeom>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If we average the means of all three of Fanti’s tests, the origin of the Shroud might be placed at around 33 BC (plus or minus 150 years with a 95% confidence level)—very close to the time of Jesus.</a:t>
            </a:r>
            <a:endParaRPr lang="en-US" dirty="0"/>
          </a:p>
        </p:txBody>
      </p:sp>
      <p:sp>
        <p:nvSpPr>
          <p:cNvPr id="4" name="Slide Number Placeholder 3"/>
          <p:cNvSpPr>
            <a:spLocks noGrp="1"/>
          </p:cNvSpPr>
          <p:nvPr>
            <p:ph type="sldNum" sz="quarter" idx="5"/>
          </p:nvPr>
        </p:nvSpPr>
        <p:spPr/>
        <p:txBody>
          <a:bodyPr/>
          <a:lstStyle/>
          <a:p>
            <a:fld id="{A5241F5B-BCE9-4536-9AC4-FE2DF6020B6A}" type="slidenum">
              <a:rPr lang="en-US" smtClean="0"/>
              <a:t>48</a:t>
            </a:fld>
            <a:endParaRPr lang="en-US"/>
          </a:p>
        </p:txBody>
      </p:sp>
    </p:spTree>
    <p:extLst>
      <p:ext uri="{BB962C8B-B14F-4D97-AF65-F5344CB8AC3E}">
        <p14:creationId xmlns:p14="http://schemas.microsoft.com/office/powerpoint/2010/main" val="388356165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a:prstGeom prst="rect">
            <a:avLst/>
          </a:prstGeo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606632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7875" y="1200150"/>
            <a:ext cx="5759450" cy="3240088"/>
          </a:xfrm>
          <a:prstGeom prst="rect">
            <a:avLst/>
          </a:prstGeom>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Shroud is an image with many unique properties, some of which have been discovered through the numerous scientific tests the Shroud has undergone.  We don't yet have conclusive proof of its authenticity, so like any unexplained scientific phenomenon, we must be careful not to ground our faith in it.  However, the Shroud can still potentially shed some interesting light on the events surrounding Christ's death and burial, and even his resurrection.</a:t>
            </a:r>
          </a:p>
          <a:p>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A5241F5B-BCE9-4536-9AC4-FE2DF6020B6A}" type="slidenum">
              <a:rPr lang="en-US" smtClean="0"/>
              <a:t>5</a:t>
            </a:fld>
            <a:endParaRPr lang="en-US"/>
          </a:p>
        </p:txBody>
      </p:sp>
    </p:spTree>
    <p:extLst>
      <p:ext uri="{BB962C8B-B14F-4D97-AF65-F5344CB8AC3E}">
        <p14:creationId xmlns:p14="http://schemas.microsoft.com/office/powerpoint/2010/main" val="253527837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7875" y="1200150"/>
            <a:ext cx="5759450" cy="3240088"/>
          </a:xfrm>
          <a:prstGeom prst="rect">
            <a:avLst/>
          </a:prstGeom>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 Swiss botanist and criminologist named Max Frei took samples of pollen grains from the Shroud and identified 58 grains by comparing them to pollen grains in botanical museums. 45 were from Israel, specifically from 2000 year old sediment deposits near the Sea of Galilee.  6 were from the middle east, including Edessa and Constantinople, and the rest from France and Italy, the countries where the shroud has been since the middle ages.  The preponderance of 2000-year-old Israel-based pollen not only helps locate the Shroud's origin, it makes a medieval forgery unlikely.</a:t>
            </a:r>
          </a:p>
          <a:p>
            <a:endParaRPr lang="en-US" dirty="0"/>
          </a:p>
        </p:txBody>
      </p:sp>
      <p:sp>
        <p:nvSpPr>
          <p:cNvPr id="4" name="Slide Number Placeholder 3"/>
          <p:cNvSpPr>
            <a:spLocks noGrp="1"/>
          </p:cNvSpPr>
          <p:nvPr>
            <p:ph type="sldNum" sz="quarter" idx="5"/>
          </p:nvPr>
        </p:nvSpPr>
        <p:spPr/>
        <p:txBody>
          <a:bodyPr/>
          <a:lstStyle/>
          <a:p>
            <a:fld id="{A5241F5B-BCE9-4536-9AC4-FE2DF6020B6A}" type="slidenum">
              <a:rPr lang="en-US" smtClean="0"/>
              <a:t>50</a:t>
            </a:fld>
            <a:endParaRPr lang="en-US"/>
          </a:p>
        </p:txBody>
      </p:sp>
    </p:spTree>
    <p:extLst>
      <p:ext uri="{BB962C8B-B14F-4D97-AF65-F5344CB8AC3E}">
        <p14:creationId xmlns:p14="http://schemas.microsoft.com/office/powerpoint/2010/main" val="139105926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7875" y="1200150"/>
            <a:ext cx="5759450" cy="3240088"/>
          </a:xfrm>
          <a:prstGeom prst="rect">
            <a:avLst/>
          </a:prstGeom>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Numismatics is the study of coins and other currency.  Numismatists have identified partial imprints of coins laid on the eyes of the man in the Shroud. Overlaid photographs correlate these coins with a specific variant of a type of coin minted in Judea in 29 AD by Pontius Pilate. </a:t>
            </a:r>
          </a:p>
          <a:p>
            <a:endParaRPr lang="en-US" dirty="0"/>
          </a:p>
        </p:txBody>
      </p:sp>
      <p:sp>
        <p:nvSpPr>
          <p:cNvPr id="4" name="Slide Number Placeholder 3"/>
          <p:cNvSpPr>
            <a:spLocks noGrp="1"/>
          </p:cNvSpPr>
          <p:nvPr>
            <p:ph type="sldNum" sz="quarter" idx="5"/>
          </p:nvPr>
        </p:nvSpPr>
        <p:spPr/>
        <p:txBody>
          <a:bodyPr/>
          <a:lstStyle/>
          <a:p>
            <a:fld id="{A5241F5B-BCE9-4536-9AC4-FE2DF6020B6A}" type="slidenum">
              <a:rPr lang="en-US" smtClean="0"/>
              <a:t>51</a:t>
            </a:fld>
            <a:endParaRPr lang="en-US"/>
          </a:p>
        </p:txBody>
      </p:sp>
    </p:spTree>
    <p:extLst>
      <p:ext uri="{BB962C8B-B14F-4D97-AF65-F5344CB8AC3E}">
        <p14:creationId xmlns:p14="http://schemas.microsoft.com/office/powerpoint/2010/main" val="253956464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7875" y="1200150"/>
            <a:ext cx="5759450" cy="3240088"/>
          </a:xfrm>
          <a:prstGeom prst="rect">
            <a:avLst/>
          </a:prstGeom>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Facecloth of Oviedo is a bloodstained cloth (without an image) housed in a Spanish Cathedral since the 7th century. It was a face cloth used to wrap the face and head of a man who had been crowned with thorns and severely beaten around the face. Interestingly, the facecloth of Oviedo and the facial image on the Shroud have virtually identical blood stains in exactly the same places, with 120 points of overlap (as detected by digital overlay photography). This strongly implies that they touched the same face because the odds against getting 120 points of correlation of irregular blood stains on two cloths by pure chance is astronomical. </a:t>
            </a:r>
          </a:p>
          <a:p>
            <a:endParaRPr lang="en-US" dirty="0"/>
          </a:p>
        </p:txBody>
      </p:sp>
      <p:sp>
        <p:nvSpPr>
          <p:cNvPr id="4" name="Slide Number Placeholder 3"/>
          <p:cNvSpPr>
            <a:spLocks noGrp="1"/>
          </p:cNvSpPr>
          <p:nvPr>
            <p:ph type="sldNum" sz="quarter" idx="5"/>
          </p:nvPr>
        </p:nvSpPr>
        <p:spPr/>
        <p:txBody>
          <a:bodyPr/>
          <a:lstStyle/>
          <a:p>
            <a:fld id="{A5241F5B-BCE9-4536-9AC4-FE2DF6020B6A}" type="slidenum">
              <a:rPr lang="en-US" smtClean="0"/>
              <a:t>52</a:t>
            </a:fld>
            <a:endParaRPr lang="en-US"/>
          </a:p>
        </p:txBody>
      </p:sp>
    </p:spTree>
    <p:extLst>
      <p:ext uri="{BB962C8B-B14F-4D97-AF65-F5344CB8AC3E}">
        <p14:creationId xmlns:p14="http://schemas.microsoft.com/office/powerpoint/2010/main" val="397536729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7875" y="1200150"/>
            <a:ext cx="5759450" cy="3240088"/>
          </a:xfrm>
          <a:prstGeom prst="rect">
            <a:avLst/>
          </a:prstGeom>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This is significant for dating the Shroud because the Facecloth of Oviedo has a continuous recorded history from 616 AD, making the Shroud at least 780 years older than the 1988 carbon dating indicated.</a:t>
            </a:r>
            <a:endParaRPr lang="en-US" dirty="0"/>
          </a:p>
        </p:txBody>
      </p:sp>
      <p:sp>
        <p:nvSpPr>
          <p:cNvPr id="4" name="Slide Number Placeholder 3"/>
          <p:cNvSpPr>
            <a:spLocks noGrp="1"/>
          </p:cNvSpPr>
          <p:nvPr>
            <p:ph type="sldNum" sz="quarter" idx="5"/>
          </p:nvPr>
        </p:nvSpPr>
        <p:spPr/>
        <p:txBody>
          <a:bodyPr/>
          <a:lstStyle/>
          <a:p>
            <a:fld id="{A5241F5B-BCE9-4536-9AC4-FE2DF6020B6A}" type="slidenum">
              <a:rPr lang="en-US" smtClean="0"/>
              <a:t>53</a:t>
            </a:fld>
            <a:endParaRPr lang="en-US"/>
          </a:p>
        </p:txBody>
      </p:sp>
    </p:spTree>
    <p:extLst>
      <p:ext uri="{BB962C8B-B14F-4D97-AF65-F5344CB8AC3E}">
        <p14:creationId xmlns:p14="http://schemas.microsoft.com/office/powerpoint/2010/main" val="13078295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a:prstGeom prst="rect">
            <a:avLst/>
          </a:prstGeo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8136241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7875" y="1200150"/>
            <a:ext cx="5759450" cy="3240088"/>
          </a:xfrm>
          <a:prstGeom prst="rect">
            <a:avLst/>
          </a:prstGeom>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When we combine the evidence of the pollen samples, the Roman coins, and the Facecloth of Oviedo with the four new dating methods of Dr. Ray Rogers and Dr. Giulio Fanti, it gives strong probative evidence that the Cloth originated in First Century Palestine around the time of Jesus’ crucifixion.</a:t>
            </a:r>
            <a:endParaRPr lang="en-US" dirty="0"/>
          </a:p>
        </p:txBody>
      </p:sp>
      <p:sp>
        <p:nvSpPr>
          <p:cNvPr id="4" name="Slide Number Placeholder 3"/>
          <p:cNvSpPr>
            <a:spLocks noGrp="1"/>
          </p:cNvSpPr>
          <p:nvPr>
            <p:ph type="sldNum" sz="quarter" idx="5"/>
          </p:nvPr>
        </p:nvSpPr>
        <p:spPr/>
        <p:txBody>
          <a:bodyPr/>
          <a:lstStyle/>
          <a:p>
            <a:fld id="{A5241F5B-BCE9-4536-9AC4-FE2DF6020B6A}" type="slidenum">
              <a:rPr lang="en-US" smtClean="0"/>
              <a:t>55</a:t>
            </a:fld>
            <a:endParaRPr lang="en-US"/>
          </a:p>
        </p:txBody>
      </p:sp>
    </p:spTree>
    <p:extLst>
      <p:ext uri="{BB962C8B-B14F-4D97-AF65-F5344CB8AC3E}">
        <p14:creationId xmlns:p14="http://schemas.microsoft.com/office/powerpoint/2010/main" val="422056271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7875" y="1200150"/>
            <a:ext cx="5759450" cy="3240088"/>
          </a:xfrm>
          <a:prstGeom prst="rect">
            <a:avLst/>
          </a:prstGeom>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1. Three dating tests and three circumstantial factors indicate a probable origin before 600 AD – and likely, the 1st century. </a:t>
            </a:r>
            <a:endParaRPr lang="en-US" dirty="0"/>
          </a:p>
        </p:txBody>
      </p:sp>
      <p:sp>
        <p:nvSpPr>
          <p:cNvPr id="4" name="Slide Number Placeholder 3"/>
          <p:cNvSpPr>
            <a:spLocks noGrp="1"/>
          </p:cNvSpPr>
          <p:nvPr>
            <p:ph type="sldNum" sz="quarter" idx="5"/>
          </p:nvPr>
        </p:nvSpPr>
        <p:spPr/>
        <p:txBody>
          <a:bodyPr/>
          <a:lstStyle/>
          <a:p>
            <a:fld id="{A5241F5B-BCE9-4536-9AC4-FE2DF6020B6A}" type="slidenum">
              <a:rPr lang="en-US" smtClean="0"/>
              <a:t>56</a:t>
            </a:fld>
            <a:endParaRPr lang="en-US"/>
          </a:p>
        </p:txBody>
      </p:sp>
    </p:spTree>
    <p:extLst>
      <p:ext uri="{BB962C8B-B14F-4D97-AF65-F5344CB8AC3E}">
        <p14:creationId xmlns:p14="http://schemas.microsoft.com/office/powerpoint/2010/main" val="111535693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7875" y="1200150"/>
            <a:ext cx="5759450" cy="3240088"/>
          </a:xfrm>
          <a:prstGeom prst="rect">
            <a:avLst/>
          </a:prstGeom>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2. A medieval forger could not have known or replicated the historical details of the crucifixion from the Roman period. </a:t>
            </a:r>
            <a:endParaRPr lang="en-US" dirty="0"/>
          </a:p>
        </p:txBody>
      </p:sp>
      <p:sp>
        <p:nvSpPr>
          <p:cNvPr id="4" name="Slide Number Placeholder 3"/>
          <p:cNvSpPr>
            <a:spLocks noGrp="1"/>
          </p:cNvSpPr>
          <p:nvPr>
            <p:ph type="sldNum" sz="quarter" idx="5"/>
          </p:nvPr>
        </p:nvSpPr>
        <p:spPr/>
        <p:txBody>
          <a:bodyPr/>
          <a:lstStyle/>
          <a:p>
            <a:fld id="{A5241F5B-BCE9-4536-9AC4-FE2DF6020B6A}" type="slidenum">
              <a:rPr lang="en-US" smtClean="0"/>
              <a:t>57</a:t>
            </a:fld>
            <a:endParaRPr lang="en-US"/>
          </a:p>
        </p:txBody>
      </p:sp>
    </p:spTree>
    <p:extLst>
      <p:ext uri="{BB962C8B-B14F-4D97-AF65-F5344CB8AC3E}">
        <p14:creationId xmlns:p14="http://schemas.microsoft.com/office/powerpoint/2010/main" val="262750600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7875" y="1200150"/>
            <a:ext cx="5759450" cy="3240088"/>
          </a:xfrm>
          <a:prstGeom prst="rect">
            <a:avLst/>
          </a:prstGeom>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3. No one without an excellent knowledge of physics prior to the late twentieth century could have replicated the scientifically-unique image formation without the use of lasers and other laboratory equipment—quite beyond a medieval forger. </a:t>
            </a:r>
            <a:endParaRPr lang="en-US" dirty="0"/>
          </a:p>
        </p:txBody>
      </p:sp>
      <p:sp>
        <p:nvSpPr>
          <p:cNvPr id="4" name="Slide Number Placeholder 3"/>
          <p:cNvSpPr>
            <a:spLocks noGrp="1"/>
          </p:cNvSpPr>
          <p:nvPr>
            <p:ph type="sldNum" sz="quarter" idx="5"/>
          </p:nvPr>
        </p:nvSpPr>
        <p:spPr/>
        <p:txBody>
          <a:bodyPr/>
          <a:lstStyle/>
          <a:p>
            <a:fld id="{A5241F5B-BCE9-4536-9AC4-FE2DF6020B6A}" type="slidenum">
              <a:rPr lang="en-US" smtClean="0"/>
              <a:t>58</a:t>
            </a:fld>
            <a:endParaRPr lang="en-US"/>
          </a:p>
        </p:txBody>
      </p:sp>
    </p:spTree>
    <p:extLst>
      <p:ext uri="{BB962C8B-B14F-4D97-AF65-F5344CB8AC3E}">
        <p14:creationId xmlns:p14="http://schemas.microsoft.com/office/powerpoint/2010/main" val="42675913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7875" y="1200150"/>
            <a:ext cx="5759450" cy="3240088"/>
          </a:xfrm>
          <a:prstGeom prst="rect">
            <a:avLst/>
          </a:prstGeom>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4. We still do not have the capacity to replicate a spiritual body, and no one prior to the late twentieth century could have known about it, because it requires a digital image analyzer to discern the segmented three-dimensional information on the image of </a:t>
            </a:r>
            <a:r>
              <a:rPr lang="en-US" sz="1200" kern="1200">
                <a:solidFill>
                  <a:schemeClr val="tx1"/>
                </a:solidFill>
                <a:effectLst/>
                <a:latin typeface="+mn-lt"/>
                <a:ea typeface="+mn-ea"/>
                <a:cs typeface="+mn-cs"/>
              </a:rPr>
              <a:t>the Shroud</a:t>
            </a:r>
            <a:r>
              <a:rPr lang="en-US" sz="1200" kern="1200" dirty="0">
                <a:solidFill>
                  <a:schemeClr val="tx1"/>
                </a:solidFill>
                <a:effectLst/>
                <a:latin typeface="+mn-lt"/>
                <a:ea typeface="+mn-ea"/>
                <a:cs typeface="+mn-cs"/>
              </a:rPr>
              <a:t>—quite beyond a medieval forger.</a:t>
            </a:r>
            <a:endParaRPr lang="en-US" dirty="0"/>
          </a:p>
        </p:txBody>
      </p:sp>
      <p:sp>
        <p:nvSpPr>
          <p:cNvPr id="4" name="Slide Number Placeholder 3"/>
          <p:cNvSpPr>
            <a:spLocks noGrp="1"/>
          </p:cNvSpPr>
          <p:nvPr>
            <p:ph type="sldNum" sz="quarter" idx="5"/>
          </p:nvPr>
        </p:nvSpPr>
        <p:spPr/>
        <p:txBody>
          <a:bodyPr/>
          <a:lstStyle/>
          <a:p>
            <a:fld id="{A5241F5B-BCE9-4536-9AC4-FE2DF6020B6A}" type="slidenum">
              <a:rPr lang="en-US" smtClean="0"/>
              <a:t>59</a:t>
            </a:fld>
            <a:endParaRPr lang="en-US"/>
          </a:p>
        </p:txBody>
      </p:sp>
    </p:spTree>
    <p:extLst>
      <p:ext uri="{BB962C8B-B14F-4D97-AF65-F5344CB8AC3E}">
        <p14:creationId xmlns:p14="http://schemas.microsoft.com/office/powerpoint/2010/main" val="27285897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7875" y="1200150"/>
            <a:ext cx="5759450" cy="3240088"/>
          </a:xfrm>
          <a:prstGeom prst="rect">
            <a:avLst/>
          </a:prstGeom>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So what is the Shroud?  The Shroud of Turin is a linen burial clot, which surfaced in </a:t>
            </a:r>
            <a:r>
              <a:rPr lang="en-US" sz="1200" kern="1200" dirty="0" err="1">
                <a:solidFill>
                  <a:schemeClr val="tx1"/>
                </a:solidFill>
                <a:effectLst/>
                <a:latin typeface="+mn-lt"/>
                <a:ea typeface="+mn-ea"/>
                <a:cs typeface="+mn-cs"/>
              </a:rPr>
              <a:t>Lirey</a:t>
            </a:r>
            <a:r>
              <a:rPr lang="en-US" sz="1200" kern="1200" dirty="0">
                <a:solidFill>
                  <a:schemeClr val="tx1"/>
                </a:solidFill>
                <a:effectLst/>
                <a:latin typeface="+mn-lt"/>
                <a:ea typeface="+mn-ea"/>
                <a:cs typeface="+mn-cs"/>
              </a:rPr>
              <a:t>, France in 1349 AD. </a:t>
            </a:r>
            <a:endParaRPr lang="en-US" dirty="0"/>
          </a:p>
        </p:txBody>
      </p:sp>
      <p:sp>
        <p:nvSpPr>
          <p:cNvPr id="4" name="Slide Number Placeholder 3"/>
          <p:cNvSpPr>
            <a:spLocks noGrp="1"/>
          </p:cNvSpPr>
          <p:nvPr>
            <p:ph type="sldNum" sz="quarter" idx="5"/>
          </p:nvPr>
        </p:nvSpPr>
        <p:spPr/>
        <p:txBody>
          <a:bodyPr/>
          <a:lstStyle/>
          <a:p>
            <a:fld id="{A5241F5B-BCE9-4536-9AC4-FE2DF6020B6A}" type="slidenum">
              <a:rPr lang="en-US" smtClean="0"/>
              <a:t>6</a:t>
            </a:fld>
            <a:endParaRPr lang="en-US"/>
          </a:p>
        </p:txBody>
      </p:sp>
    </p:spTree>
    <p:extLst>
      <p:ext uri="{BB962C8B-B14F-4D97-AF65-F5344CB8AC3E}">
        <p14:creationId xmlns:p14="http://schemas.microsoft.com/office/powerpoint/2010/main" val="125363277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7875" y="1200150"/>
            <a:ext cx="5759450" cy="3240088"/>
          </a:xfrm>
          <a:prstGeom prst="rect">
            <a:avLst/>
          </a:prstGeom>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odds of this burial Shroud—with the unique features of Jesus’ crucifixion and resurrection—being anyone's but Jesus’ is very remote. This is substantiated by four scientifically and historically analyzed facts:</a:t>
            </a:r>
          </a:p>
          <a:p>
            <a:endParaRPr lang="en-US" dirty="0"/>
          </a:p>
        </p:txBody>
      </p:sp>
      <p:sp>
        <p:nvSpPr>
          <p:cNvPr id="4" name="Slide Number Placeholder 3"/>
          <p:cNvSpPr>
            <a:spLocks noGrp="1"/>
          </p:cNvSpPr>
          <p:nvPr>
            <p:ph type="sldNum" sz="quarter" idx="5"/>
          </p:nvPr>
        </p:nvSpPr>
        <p:spPr/>
        <p:txBody>
          <a:bodyPr/>
          <a:lstStyle/>
          <a:p>
            <a:fld id="{A5241F5B-BCE9-4536-9AC4-FE2DF6020B6A}" type="slidenum">
              <a:rPr lang="en-US" smtClean="0"/>
              <a:t>60</a:t>
            </a:fld>
            <a:endParaRPr lang="en-US"/>
          </a:p>
        </p:txBody>
      </p:sp>
    </p:spTree>
    <p:extLst>
      <p:ext uri="{BB962C8B-B14F-4D97-AF65-F5344CB8AC3E}">
        <p14:creationId xmlns:p14="http://schemas.microsoft.com/office/powerpoint/2010/main" val="286257949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7875" y="1200150"/>
            <a:ext cx="5759450" cy="3240088"/>
          </a:xfrm>
          <a:prstGeom prst="rect">
            <a:avLst/>
          </a:prstGeo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241F5B-BCE9-4536-9AC4-FE2DF6020B6A}" type="slidenum">
              <a:rPr lang="en-US" smtClean="0"/>
              <a:t>62</a:t>
            </a:fld>
            <a:endParaRPr lang="en-US"/>
          </a:p>
        </p:txBody>
      </p:sp>
    </p:spTree>
    <p:extLst>
      <p:ext uri="{BB962C8B-B14F-4D97-AF65-F5344CB8AC3E}">
        <p14:creationId xmlns:p14="http://schemas.microsoft.com/office/powerpoint/2010/main" val="348203804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7875" y="1200150"/>
            <a:ext cx="5759450" cy="3240088"/>
          </a:xfrm>
          <a:prstGeom prst="rect">
            <a:avLst/>
          </a:prstGeo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241F5B-BCE9-4536-9AC4-FE2DF6020B6A}" type="slidenum">
              <a:rPr lang="en-US" smtClean="0"/>
              <a:t>63</a:t>
            </a:fld>
            <a:endParaRPr lang="en-US"/>
          </a:p>
        </p:txBody>
      </p:sp>
    </p:spTree>
    <p:extLst>
      <p:ext uri="{BB962C8B-B14F-4D97-AF65-F5344CB8AC3E}">
        <p14:creationId xmlns:p14="http://schemas.microsoft.com/office/powerpoint/2010/main" val="107690765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7875" y="1200150"/>
            <a:ext cx="5759450" cy="3240088"/>
          </a:xfrm>
          <a:prstGeom prst="rect">
            <a:avLst/>
          </a:prstGeom>
        </p:spPr>
      </p:sp>
      <p:sp>
        <p:nvSpPr>
          <p:cNvPr id="3" name="Notes Placeholder 2"/>
          <p:cNvSpPr>
            <a:spLocks noGrp="1"/>
          </p:cNvSpPr>
          <p:nvPr>
            <p:ph type="body" idx="1"/>
          </p:nvPr>
        </p:nvSpPr>
        <p:spPr/>
        <p:txBody>
          <a:bodyPr/>
          <a:lstStyle/>
          <a:p>
            <a:r>
              <a:rPr lang="en-US" sz="1300" dirty="0">
                <a:solidFill>
                  <a:schemeClr val="bg1"/>
                </a:solidFill>
                <a:effectLst>
                  <a:outerShdw blurRad="38100" dist="38100" dir="2700000" algn="tl">
                    <a:srgbClr val="000000">
                      <a:alpha val="43137"/>
                    </a:srgbClr>
                  </a:outerShdw>
                </a:effectLst>
                <a:latin typeface="Tw Cen MT" panose="020B0602020104020603" pitchFamily="34" charset="0"/>
              </a:rPr>
              <a:t>Lord, we thank You for giving us the ability</a:t>
            </a:r>
            <a:br>
              <a:rPr lang="en-US" dirty="0">
                <a:effectLst>
                  <a:outerShdw blurRad="38100" dist="38100" dir="2700000" algn="tl">
                    <a:srgbClr val="000000">
                      <a:alpha val="43137"/>
                    </a:srgbClr>
                  </a:outerShdw>
                </a:effectLst>
              </a:rPr>
            </a:br>
            <a:r>
              <a:rPr lang="en-US" sz="1300" dirty="0">
                <a:solidFill>
                  <a:schemeClr val="bg1"/>
                </a:solidFill>
                <a:effectLst>
                  <a:outerShdw blurRad="38100" dist="38100" dir="2700000" algn="tl">
                    <a:srgbClr val="000000">
                      <a:alpha val="43137"/>
                    </a:srgbClr>
                  </a:outerShdw>
                </a:effectLst>
                <a:latin typeface="Tw Cen MT" panose="020B0602020104020603" pitchFamily="34" charset="0"/>
              </a:rPr>
              <a:t>to discover the truth about our souls, Heaven and above all your Son.</a:t>
            </a:r>
          </a:p>
          <a:p>
            <a:r>
              <a:rPr lang="en-US" sz="1300" dirty="0">
                <a:solidFill>
                  <a:schemeClr val="bg1"/>
                </a:solidFill>
                <a:effectLst>
                  <a:outerShdw blurRad="38100" dist="38100" dir="2700000" algn="tl">
                    <a:srgbClr val="000000">
                      <a:alpha val="43137"/>
                    </a:srgbClr>
                  </a:outerShdw>
                </a:effectLst>
                <a:latin typeface="Tw Cen MT" panose="020B0602020104020603" pitchFamily="34" charset="0"/>
              </a:rPr>
              <a:t>We thank you for the evidence of the mind, the direction and inspiration </a:t>
            </a:r>
            <a:br>
              <a:rPr lang="en-US" dirty="0">
                <a:effectLst>
                  <a:outerShdw blurRad="38100" dist="38100" dir="2700000" algn="tl">
                    <a:srgbClr val="000000">
                      <a:alpha val="43137"/>
                    </a:srgbClr>
                  </a:outerShdw>
                </a:effectLst>
              </a:rPr>
            </a:br>
            <a:r>
              <a:rPr lang="en-US" sz="1300" dirty="0">
                <a:solidFill>
                  <a:schemeClr val="bg1"/>
                </a:solidFill>
                <a:effectLst>
                  <a:outerShdw blurRad="38100" dist="38100" dir="2700000" algn="tl">
                    <a:srgbClr val="000000">
                      <a:alpha val="43137"/>
                    </a:srgbClr>
                  </a:outerShdw>
                </a:effectLst>
                <a:latin typeface="Tw Cen MT" panose="020B0602020104020603" pitchFamily="34" charset="0"/>
              </a:rPr>
              <a:t>of your Holy Spirit, and your presence in our hearts and in the world around us.</a:t>
            </a:r>
            <a:r>
              <a:rPr lang="en-US" dirty="0">
                <a:effectLst>
                  <a:outerShdw blurRad="38100" dist="38100" dir="2700000" algn="tl">
                    <a:srgbClr val="000000">
                      <a:alpha val="43137"/>
                    </a:srgbClr>
                  </a:outerShdw>
                </a:effectLst>
              </a:rPr>
              <a:t> </a:t>
            </a:r>
          </a:p>
          <a:p>
            <a:r>
              <a:rPr lang="en-US" sz="1300" dirty="0">
                <a:solidFill>
                  <a:schemeClr val="bg1"/>
                </a:solidFill>
                <a:effectLst>
                  <a:outerShdw blurRad="38100" dist="38100" dir="2700000" algn="tl">
                    <a:srgbClr val="000000">
                      <a:alpha val="43137"/>
                    </a:srgbClr>
                  </a:outerShdw>
                </a:effectLst>
                <a:latin typeface="Tw Cen MT" panose="020B0602020104020603" pitchFamily="34" charset="0"/>
              </a:rPr>
              <a:t>Help us to surrender to the teaching of your son so that we might be with you and all the Blessed in your kingdom of joy forever. </a:t>
            </a:r>
          </a:p>
          <a:p>
            <a:r>
              <a:rPr lang="en-US" sz="1300" dirty="0">
                <a:solidFill>
                  <a:schemeClr val="bg1"/>
                </a:solidFill>
                <a:effectLst>
                  <a:outerShdw blurRad="38100" dist="38100" dir="2700000" algn="tl">
                    <a:srgbClr val="000000">
                      <a:alpha val="43137"/>
                    </a:srgbClr>
                  </a:outerShdw>
                </a:effectLst>
                <a:latin typeface="Tw Cen MT" panose="020B0602020104020603" pitchFamily="34" charset="0"/>
              </a:rPr>
              <a:t>Amen.</a:t>
            </a:r>
            <a:endParaRPr lang="en-US" dirty="0"/>
          </a:p>
        </p:txBody>
      </p:sp>
      <p:sp>
        <p:nvSpPr>
          <p:cNvPr id="4" name="Slide Number Placeholder 3"/>
          <p:cNvSpPr>
            <a:spLocks noGrp="1"/>
          </p:cNvSpPr>
          <p:nvPr>
            <p:ph type="sldNum" sz="quarter" idx="5"/>
          </p:nvPr>
        </p:nvSpPr>
        <p:spPr/>
        <p:txBody>
          <a:bodyPr/>
          <a:lstStyle/>
          <a:p>
            <a:fld id="{A5241F5B-BCE9-4536-9AC4-FE2DF6020B6A}" type="slidenum">
              <a:rPr lang="en-US" smtClean="0"/>
              <a:t>64</a:t>
            </a:fld>
            <a:endParaRPr lang="en-US"/>
          </a:p>
        </p:txBody>
      </p:sp>
    </p:spTree>
    <p:extLst>
      <p:ext uri="{BB962C8B-B14F-4D97-AF65-F5344CB8AC3E}">
        <p14:creationId xmlns:p14="http://schemas.microsoft.com/office/powerpoint/2010/main" val="23616207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7875" y="1200150"/>
            <a:ext cx="5759450" cy="3240088"/>
          </a:xfrm>
          <a:prstGeom prst="rect">
            <a:avLst/>
          </a:prstGeom>
        </p:spPr>
      </p:sp>
      <p:sp>
        <p:nvSpPr>
          <p:cNvPr id="3" name="Notes Placeholder 2"/>
          <p:cNvSpPr>
            <a:spLocks noGrp="1"/>
          </p:cNvSpPr>
          <p:nvPr>
            <p:ph type="body" idx="1"/>
          </p:nvPr>
        </p:nvSpPr>
        <p:spPr/>
        <p:txBody>
          <a:bodyPr/>
          <a:lstStyle/>
          <a:p>
            <a:pPr defTabSz="966612">
              <a:defRPr/>
            </a:pPr>
            <a:r>
              <a:rPr lang="en-US" sz="1300" dirty="0"/>
              <a:t>Credible Catholic presents the 7 Essentials: Module 4 Appendix – The Shroud of Turin</a:t>
            </a:r>
            <a:endParaRPr lang="en-US" dirty="0"/>
          </a:p>
          <a:p>
            <a:endParaRPr lang="en-US" dirty="0"/>
          </a:p>
        </p:txBody>
      </p:sp>
      <p:sp>
        <p:nvSpPr>
          <p:cNvPr id="4" name="Slide Number Placeholder 3"/>
          <p:cNvSpPr>
            <a:spLocks noGrp="1"/>
          </p:cNvSpPr>
          <p:nvPr>
            <p:ph type="sldNum" sz="quarter" idx="5"/>
          </p:nvPr>
        </p:nvSpPr>
        <p:spPr/>
        <p:txBody>
          <a:bodyPr/>
          <a:lstStyle/>
          <a:p>
            <a:fld id="{A5241F5B-BCE9-4536-9AC4-FE2DF6020B6A}" type="slidenum">
              <a:rPr lang="en-US" smtClean="0"/>
              <a:t>65</a:t>
            </a:fld>
            <a:endParaRPr lang="en-US"/>
          </a:p>
        </p:txBody>
      </p:sp>
    </p:spTree>
    <p:extLst>
      <p:ext uri="{BB962C8B-B14F-4D97-AF65-F5344CB8AC3E}">
        <p14:creationId xmlns:p14="http://schemas.microsoft.com/office/powerpoint/2010/main" val="8528309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7875" y="1200150"/>
            <a:ext cx="5759450" cy="3240088"/>
          </a:xfrm>
          <a:prstGeom prst="rect">
            <a:avLst/>
          </a:prstGeom>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current understanding of the laws of physics cannot explain a transition from a physical to a spiritual body or a burst of several billion watts of light energy from a corpse. So what are our options?</a:t>
            </a:r>
          </a:p>
          <a:p>
            <a:pPr lvl="0"/>
            <a:r>
              <a:rPr lang="en-US" sz="1200" kern="1200" dirty="0">
                <a:solidFill>
                  <a:schemeClr val="tx1"/>
                </a:solidFill>
                <a:effectLst/>
                <a:latin typeface="+mn-lt"/>
                <a:ea typeface="+mn-ea"/>
                <a:cs typeface="+mn-cs"/>
              </a:rPr>
              <a:t>We can reasonably infer the strong possibility that there’s a supernatural cause—or</a:t>
            </a:r>
          </a:p>
          <a:p>
            <a:pPr lvl="0"/>
            <a:r>
              <a:rPr lang="en-US" sz="1200" kern="1200" dirty="0">
                <a:solidFill>
                  <a:schemeClr val="tx1"/>
                </a:solidFill>
                <a:effectLst/>
                <a:latin typeface="+mn-lt"/>
                <a:ea typeface="+mn-ea"/>
                <a:cs typeface="+mn-cs"/>
              </a:rPr>
              <a:t>We can wait for a whole new explanation of physics and chemistry that might emerge in the future to solve the mystery.</a:t>
            </a:r>
          </a:p>
          <a:p>
            <a:endParaRPr lang="en-US" dirty="0"/>
          </a:p>
        </p:txBody>
      </p:sp>
      <p:sp>
        <p:nvSpPr>
          <p:cNvPr id="4" name="Slide Number Placeholder 3"/>
          <p:cNvSpPr>
            <a:spLocks noGrp="1"/>
          </p:cNvSpPr>
          <p:nvPr>
            <p:ph type="sldNum" sz="quarter" idx="5"/>
          </p:nvPr>
        </p:nvSpPr>
        <p:spPr/>
        <p:txBody>
          <a:bodyPr/>
          <a:lstStyle/>
          <a:p>
            <a:fld id="{A5241F5B-BCE9-4536-9AC4-FE2DF6020B6A}" type="slidenum">
              <a:rPr lang="en-US" smtClean="0"/>
              <a:t>7</a:t>
            </a:fld>
            <a:endParaRPr lang="en-US"/>
          </a:p>
        </p:txBody>
      </p:sp>
    </p:spTree>
    <p:extLst>
      <p:ext uri="{BB962C8B-B14F-4D97-AF65-F5344CB8AC3E}">
        <p14:creationId xmlns:p14="http://schemas.microsoft.com/office/powerpoint/2010/main" val="2059229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7875" y="1200150"/>
            <a:ext cx="5759450" cy="3240088"/>
          </a:xfrm>
          <a:prstGeom prst="rect">
            <a:avLst/>
          </a:prstGeom>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the midst of all this, scientists have unveiled several mysteries surrounding the shroud which are hard to explain with current scientific models.  They raise the prospect of a supernatural cause, although this is strictly a matter of interpretation since science by definition can only test for natural causes. </a:t>
            </a:r>
            <a:endParaRPr lang="en-US" dirty="0"/>
          </a:p>
        </p:txBody>
      </p:sp>
      <p:sp>
        <p:nvSpPr>
          <p:cNvPr id="4" name="Slide Number Placeholder 3"/>
          <p:cNvSpPr>
            <a:spLocks noGrp="1"/>
          </p:cNvSpPr>
          <p:nvPr>
            <p:ph type="sldNum" sz="quarter" idx="5"/>
          </p:nvPr>
        </p:nvSpPr>
        <p:spPr/>
        <p:txBody>
          <a:bodyPr/>
          <a:lstStyle/>
          <a:p>
            <a:fld id="{A5241F5B-BCE9-4536-9AC4-FE2DF6020B6A}" type="slidenum">
              <a:rPr lang="en-US" smtClean="0"/>
              <a:t>8</a:t>
            </a:fld>
            <a:endParaRPr lang="en-US"/>
          </a:p>
        </p:txBody>
      </p:sp>
    </p:spTree>
    <p:extLst>
      <p:ext uri="{BB962C8B-B14F-4D97-AF65-F5344CB8AC3E}">
        <p14:creationId xmlns:p14="http://schemas.microsoft.com/office/powerpoint/2010/main" val="5360144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7875" y="1200150"/>
            <a:ext cx="5759450" cy="3240088"/>
          </a:xfrm>
          <a:prstGeom prst="rect">
            <a:avLst/>
          </a:prstGeom>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shroud contains a perfect three-dimensional, photographic negative image of a crucified man.  This image is so accurate that modern medicine can diagnose many of the injuries by analyzing it. </a:t>
            </a:r>
            <a:endParaRPr lang="en-US" dirty="0"/>
          </a:p>
        </p:txBody>
      </p:sp>
      <p:sp>
        <p:nvSpPr>
          <p:cNvPr id="4" name="Slide Number Placeholder 3"/>
          <p:cNvSpPr>
            <a:spLocks noGrp="1"/>
          </p:cNvSpPr>
          <p:nvPr>
            <p:ph type="sldNum" sz="quarter" idx="5"/>
          </p:nvPr>
        </p:nvSpPr>
        <p:spPr/>
        <p:txBody>
          <a:bodyPr/>
          <a:lstStyle/>
          <a:p>
            <a:fld id="{A5241F5B-BCE9-4536-9AC4-FE2DF6020B6A}" type="slidenum">
              <a:rPr lang="en-US" smtClean="0"/>
              <a:t>9</a:t>
            </a:fld>
            <a:endParaRPr lang="en-US"/>
          </a:p>
        </p:txBody>
      </p:sp>
    </p:spTree>
    <p:extLst>
      <p:ext uri="{BB962C8B-B14F-4D97-AF65-F5344CB8AC3E}">
        <p14:creationId xmlns:p14="http://schemas.microsoft.com/office/powerpoint/2010/main" val="35971797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B9A19B-91A6-43D6-9319-215C0C7F278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95AA0AE-EE78-47B9-8241-24B731525DC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987CBD6-8326-46D4-8190-20DFD1D11BAB}"/>
              </a:ext>
            </a:extLst>
          </p:cNvPr>
          <p:cNvSpPr>
            <a:spLocks noGrp="1"/>
          </p:cNvSpPr>
          <p:nvPr>
            <p:ph type="dt" sz="half" idx="10"/>
          </p:nvPr>
        </p:nvSpPr>
        <p:spPr/>
        <p:txBody>
          <a:bodyPr/>
          <a:lstStyle/>
          <a:p>
            <a:fld id="{B1C3BE3C-13BA-4CC8-B1A7-F46334BBA602}" type="datetimeFigureOut">
              <a:rPr lang="en-US" smtClean="0"/>
              <a:t>8/12/2021</a:t>
            </a:fld>
            <a:endParaRPr lang="en-US"/>
          </a:p>
        </p:txBody>
      </p:sp>
      <p:sp>
        <p:nvSpPr>
          <p:cNvPr id="5" name="Footer Placeholder 4">
            <a:extLst>
              <a:ext uri="{FF2B5EF4-FFF2-40B4-BE49-F238E27FC236}">
                <a16:creationId xmlns:a16="http://schemas.microsoft.com/office/drawing/2014/main" id="{11B82E3F-039A-4F16-B44D-C14B1A8C6A6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7FC7456-3D68-4EFE-8C4C-06ACE9CA2C65}"/>
              </a:ext>
            </a:extLst>
          </p:cNvPr>
          <p:cNvSpPr>
            <a:spLocks noGrp="1"/>
          </p:cNvSpPr>
          <p:nvPr>
            <p:ph type="sldNum" sz="quarter" idx="12"/>
          </p:nvPr>
        </p:nvSpPr>
        <p:spPr/>
        <p:txBody>
          <a:bodyPr/>
          <a:lstStyle/>
          <a:p>
            <a:fld id="{8385AA28-643A-440A-B91F-390BC25DDBD1}" type="slidenum">
              <a:rPr lang="en-US" smtClean="0"/>
              <a:t>‹#›</a:t>
            </a:fld>
            <a:endParaRPr lang="en-US"/>
          </a:p>
        </p:txBody>
      </p:sp>
    </p:spTree>
    <p:extLst>
      <p:ext uri="{BB962C8B-B14F-4D97-AF65-F5344CB8AC3E}">
        <p14:creationId xmlns:p14="http://schemas.microsoft.com/office/powerpoint/2010/main" val="33856668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79C530-EA40-43F4-B086-039200DDCC7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7F15CC1-D67E-419B-BBF3-C22670611FA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5D399C-8615-4221-8ABB-DA46AFA2C4D7}"/>
              </a:ext>
            </a:extLst>
          </p:cNvPr>
          <p:cNvSpPr>
            <a:spLocks noGrp="1"/>
          </p:cNvSpPr>
          <p:nvPr>
            <p:ph type="dt" sz="half" idx="10"/>
          </p:nvPr>
        </p:nvSpPr>
        <p:spPr/>
        <p:txBody>
          <a:bodyPr/>
          <a:lstStyle/>
          <a:p>
            <a:fld id="{B1C3BE3C-13BA-4CC8-B1A7-F46334BBA602}" type="datetimeFigureOut">
              <a:rPr lang="en-US" smtClean="0"/>
              <a:t>8/12/2021</a:t>
            </a:fld>
            <a:endParaRPr lang="en-US"/>
          </a:p>
        </p:txBody>
      </p:sp>
      <p:sp>
        <p:nvSpPr>
          <p:cNvPr id="5" name="Footer Placeholder 4">
            <a:extLst>
              <a:ext uri="{FF2B5EF4-FFF2-40B4-BE49-F238E27FC236}">
                <a16:creationId xmlns:a16="http://schemas.microsoft.com/office/drawing/2014/main" id="{23E5A465-CF61-4F0F-A476-799C73082D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5567E1C-6B58-4D0D-9128-BE780843D81D}"/>
              </a:ext>
            </a:extLst>
          </p:cNvPr>
          <p:cNvSpPr>
            <a:spLocks noGrp="1"/>
          </p:cNvSpPr>
          <p:nvPr>
            <p:ph type="sldNum" sz="quarter" idx="12"/>
          </p:nvPr>
        </p:nvSpPr>
        <p:spPr/>
        <p:txBody>
          <a:bodyPr/>
          <a:lstStyle/>
          <a:p>
            <a:fld id="{8385AA28-643A-440A-B91F-390BC25DDBD1}" type="slidenum">
              <a:rPr lang="en-US" smtClean="0"/>
              <a:t>‹#›</a:t>
            </a:fld>
            <a:endParaRPr lang="en-US"/>
          </a:p>
        </p:txBody>
      </p:sp>
    </p:spTree>
    <p:extLst>
      <p:ext uri="{BB962C8B-B14F-4D97-AF65-F5344CB8AC3E}">
        <p14:creationId xmlns:p14="http://schemas.microsoft.com/office/powerpoint/2010/main" val="11261543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8BF7560-C9B1-446E-B4F1-3D3957C2EA7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853A72D-98B3-4DEA-A209-F667813FB53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2073FB1-3FD6-4776-B7C1-E2EFFFC6A40A}"/>
              </a:ext>
            </a:extLst>
          </p:cNvPr>
          <p:cNvSpPr>
            <a:spLocks noGrp="1"/>
          </p:cNvSpPr>
          <p:nvPr>
            <p:ph type="dt" sz="half" idx="10"/>
          </p:nvPr>
        </p:nvSpPr>
        <p:spPr/>
        <p:txBody>
          <a:bodyPr/>
          <a:lstStyle/>
          <a:p>
            <a:fld id="{B1C3BE3C-13BA-4CC8-B1A7-F46334BBA602}" type="datetimeFigureOut">
              <a:rPr lang="en-US" smtClean="0"/>
              <a:t>8/12/2021</a:t>
            </a:fld>
            <a:endParaRPr lang="en-US"/>
          </a:p>
        </p:txBody>
      </p:sp>
      <p:sp>
        <p:nvSpPr>
          <p:cNvPr id="5" name="Footer Placeholder 4">
            <a:extLst>
              <a:ext uri="{FF2B5EF4-FFF2-40B4-BE49-F238E27FC236}">
                <a16:creationId xmlns:a16="http://schemas.microsoft.com/office/drawing/2014/main" id="{DAF7E960-D9C7-4A8F-8BAA-73C9D26792C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090501-C2C3-4895-9877-C77EDC7EEB12}"/>
              </a:ext>
            </a:extLst>
          </p:cNvPr>
          <p:cNvSpPr>
            <a:spLocks noGrp="1"/>
          </p:cNvSpPr>
          <p:nvPr>
            <p:ph type="sldNum" sz="quarter" idx="12"/>
          </p:nvPr>
        </p:nvSpPr>
        <p:spPr/>
        <p:txBody>
          <a:bodyPr/>
          <a:lstStyle/>
          <a:p>
            <a:fld id="{8385AA28-643A-440A-B91F-390BC25DDBD1}" type="slidenum">
              <a:rPr lang="en-US" smtClean="0"/>
              <a:t>‹#›</a:t>
            </a:fld>
            <a:endParaRPr lang="en-US"/>
          </a:p>
        </p:txBody>
      </p:sp>
    </p:spTree>
    <p:extLst>
      <p:ext uri="{BB962C8B-B14F-4D97-AF65-F5344CB8AC3E}">
        <p14:creationId xmlns:p14="http://schemas.microsoft.com/office/powerpoint/2010/main" val="28983989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1_Blank">
    <p:spTree>
      <p:nvGrpSpPr>
        <p:cNvPr id="1" name=""/>
        <p:cNvGrpSpPr/>
        <p:nvPr/>
      </p:nvGrpSpPr>
      <p:grpSpPr>
        <a:xfrm>
          <a:off x="0" y="0"/>
          <a:ext cx="0" cy="0"/>
          <a:chOff x="0" y="0"/>
          <a:chExt cx="0" cy="0"/>
        </a:xfrm>
      </p:grpSpPr>
      <p:sp>
        <p:nvSpPr>
          <p:cNvPr id="61" name="Slide Number"/>
          <p:cNvSpPr txBox="1">
            <a:spLocks noGrp="1"/>
          </p:cNvSpPr>
          <p:nvPr>
            <p:ph type="sldNum" sz="quarter" idx="2"/>
          </p:nvPr>
        </p:nvSpPr>
        <p:spPr>
          <a:xfrm>
            <a:off x="11217528" y="6359950"/>
            <a:ext cx="364872" cy="358985"/>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233495490"/>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B3A212-FE61-41E6-8BFB-6DCEC4193DA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A0DD363-7D15-4F0A-B5CF-CDD0C10AFF2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9C01D19-47D0-41F3-8281-B4DD1E3CE96A}"/>
              </a:ext>
            </a:extLst>
          </p:cNvPr>
          <p:cNvSpPr>
            <a:spLocks noGrp="1"/>
          </p:cNvSpPr>
          <p:nvPr>
            <p:ph type="dt" sz="half" idx="10"/>
          </p:nvPr>
        </p:nvSpPr>
        <p:spPr/>
        <p:txBody>
          <a:bodyPr/>
          <a:lstStyle/>
          <a:p>
            <a:fld id="{B1C3BE3C-13BA-4CC8-B1A7-F46334BBA602}" type="datetimeFigureOut">
              <a:rPr lang="en-US" smtClean="0"/>
              <a:t>8/12/2021</a:t>
            </a:fld>
            <a:endParaRPr lang="en-US"/>
          </a:p>
        </p:txBody>
      </p:sp>
      <p:sp>
        <p:nvSpPr>
          <p:cNvPr id="5" name="Footer Placeholder 4">
            <a:extLst>
              <a:ext uri="{FF2B5EF4-FFF2-40B4-BE49-F238E27FC236}">
                <a16:creationId xmlns:a16="http://schemas.microsoft.com/office/drawing/2014/main" id="{22D923F9-9D9F-490C-84C3-AB59561930E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F8207DF-E9C7-4EC2-A63B-8093EE2131D1}"/>
              </a:ext>
            </a:extLst>
          </p:cNvPr>
          <p:cNvSpPr>
            <a:spLocks noGrp="1"/>
          </p:cNvSpPr>
          <p:nvPr>
            <p:ph type="sldNum" sz="quarter" idx="12"/>
          </p:nvPr>
        </p:nvSpPr>
        <p:spPr/>
        <p:txBody>
          <a:bodyPr/>
          <a:lstStyle/>
          <a:p>
            <a:fld id="{8385AA28-643A-440A-B91F-390BC25DDBD1}" type="slidenum">
              <a:rPr lang="en-US" smtClean="0"/>
              <a:t>‹#›</a:t>
            </a:fld>
            <a:endParaRPr lang="en-US"/>
          </a:p>
        </p:txBody>
      </p:sp>
    </p:spTree>
    <p:extLst>
      <p:ext uri="{BB962C8B-B14F-4D97-AF65-F5344CB8AC3E}">
        <p14:creationId xmlns:p14="http://schemas.microsoft.com/office/powerpoint/2010/main" val="16684679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A56D18-B85C-46EC-86EC-B01FBA2322D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621B885-D98D-41BB-ADCD-F0F42688D2E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B62A381-C086-4F14-B5E5-05D6A27D96EF}"/>
              </a:ext>
            </a:extLst>
          </p:cNvPr>
          <p:cNvSpPr>
            <a:spLocks noGrp="1"/>
          </p:cNvSpPr>
          <p:nvPr>
            <p:ph type="dt" sz="half" idx="10"/>
          </p:nvPr>
        </p:nvSpPr>
        <p:spPr/>
        <p:txBody>
          <a:bodyPr/>
          <a:lstStyle/>
          <a:p>
            <a:fld id="{B1C3BE3C-13BA-4CC8-B1A7-F46334BBA602}" type="datetimeFigureOut">
              <a:rPr lang="en-US" smtClean="0"/>
              <a:t>8/12/2021</a:t>
            </a:fld>
            <a:endParaRPr lang="en-US"/>
          </a:p>
        </p:txBody>
      </p:sp>
      <p:sp>
        <p:nvSpPr>
          <p:cNvPr id="5" name="Footer Placeholder 4">
            <a:extLst>
              <a:ext uri="{FF2B5EF4-FFF2-40B4-BE49-F238E27FC236}">
                <a16:creationId xmlns:a16="http://schemas.microsoft.com/office/drawing/2014/main" id="{9A015D8A-D130-4BFB-AFE8-E5C2875A8FF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49A3BFD-9357-493A-9C56-41444BFE11E5}"/>
              </a:ext>
            </a:extLst>
          </p:cNvPr>
          <p:cNvSpPr>
            <a:spLocks noGrp="1"/>
          </p:cNvSpPr>
          <p:nvPr>
            <p:ph type="sldNum" sz="quarter" idx="12"/>
          </p:nvPr>
        </p:nvSpPr>
        <p:spPr/>
        <p:txBody>
          <a:bodyPr/>
          <a:lstStyle/>
          <a:p>
            <a:fld id="{8385AA28-643A-440A-B91F-390BC25DDBD1}" type="slidenum">
              <a:rPr lang="en-US" smtClean="0"/>
              <a:t>‹#›</a:t>
            </a:fld>
            <a:endParaRPr lang="en-US"/>
          </a:p>
        </p:txBody>
      </p:sp>
    </p:spTree>
    <p:extLst>
      <p:ext uri="{BB962C8B-B14F-4D97-AF65-F5344CB8AC3E}">
        <p14:creationId xmlns:p14="http://schemas.microsoft.com/office/powerpoint/2010/main" val="410212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1352A5-0C35-4801-9CC2-43119D1FFBB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45B1389-DF56-4F6B-8982-D9A2A5132E8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38C00D6-50BD-4B07-B251-0EC8D95E90F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53B3B6C-A439-4504-85F0-44A2A86E43E7}"/>
              </a:ext>
            </a:extLst>
          </p:cNvPr>
          <p:cNvSpPr>
            <a:spLocks noGrp="1"/>
          </p:cNvSpPr>
          <p:nvPr>
            <p:ph type="dt" sz="half" idx="10"/>
          </p:nvPr>
        </p:nvSpPr>
        <p:spPr/>
        <p:txBody>
          <a:bodyPr/>
          <a:lstStyle/>
          <a:p>
            <a:fld id="{B1C3BE3C-13BA-4CC8-B1A7-F46334BBA602}" type="datetimeFigureOut">
              <a:rPr lang="en-US" smtClean="0"/>
              <a:t>8/12/2021</a:t>
            </a:fld>
            <a:endParaRPr lang="en-US"/>
          </a:p>
        </p:txBody>
      </p:sp>
      <p:sp>
        <p:nvSpPr>
          <p:cNvPr id="6" name="Footer Placeholder 5">
            <a:extLst>
              <a:ext uri="{FF2B5EF4-FFF2-40B4-BE49-F238E27FC236}">
                <a16:creationId xmlns:a16="http://schemas.microsoft.com/office/drawing/2014/main" id="{0FC370CC-BC24-4D29-803E-83CD003CA55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57292AB-14CA-4DB7-884B-0E6CDAD3906D}"/>
              </a:ext>
            </a:extLst>
          </p:cNvPr>
          <p:cNvSpPr>
            <a:spLocks noGrp="1"/>
          </p:cNvSpPr>
          <p:nvPr>
            <p:ph type="sldNum" sz="quarter" idx="12"/>
          </p:nvPr>
        </p:nvSpPr>
        <p:spPr/>
        <p:txBody>
          <a:bodyPr/>
          <a:lstStyle/>
          <a:p>
            <a:fld id="{8385AA28-643A-440A-B91F-390BC25DDBD1}" type="slidenum">
              <a:rPr lang="en-US" smtClean="0"/>
              <a:t>‹#›</a:t>
            </a:fld>
            <a:endParaRPr lang="en-US"/>
          </a:p>
        </p:txBody>
      </p:sp>
    </p:spTree>
    <p:extLst>
      <p:ext uri="{BB962C8B-B14F-4D97-AF65-F5344CB8AC3E}">
        <p14:creationId xmlns:p14="http://schemas.microsoft.com/office/powerpoint/2010/main" val="9408068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C689C-8403-4067-9261-44842EE41E6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0227FF2-BB3A-43B1-9E9F-816E1B03689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FD03238-2D40-49FC-918D-E885E6574F4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98F4B24-5870-4872-8D2A-BFA64171E8B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DD1C845-C015-46E1-969A-0840B9EDC19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FF5677F-6786-46EE-BE98-85222F7C70C9}"/>
              </a:ext>
            </a:extLst>
          </p:cNvPr>
          <p:cNvSpPr>
            <a:spLocks noGrp="1"/>
          </p:cNvSpPr>
          <p:nvPr>
            <p:ph type="dt" sz="half" idx="10"/>
          </p:nvPr>
        </p:nvSpPr>
        <p:spPr/>
        <p:txBody>
          <a:bodyPr/>
          <a:lstStyle/>
          <a:p>
            <a:fld id="{B1C3BE3C-13BA-4CC8-B1A7-F46334BBA602}" type="datetimeFigureOut">
              <a:rPr lang="en-US" smtClean="0"/>
              <a:t>8/12/2021</a:t>
            </a:fld>
            <a:endParaRPr lang="en-US"/>
          </a:p>
        </p:txBody>
      </p:sp>
      <p:sp>
        <p:nvSpPr>
          <p:cNvPr id="8" name="Footer Placeholder 7">
            <a:extLst>
              <a:ext uri="{FF2B5EF4-FFF2-40B4-BE49-F238E27FC236}">
                <a16:creationId xmlns:a16="http://schemas.microsoft.com/office/drawing/2014/main" id="{1D26E11A-3826-4FC1-9D13-8FF7800F9EC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0F91DBC-2CFF-44F9-8DC8-6981011B6A84}"/>
              </a:ext>
            </a:extLst>
          </p:cNvPr>
          <p:cNvSpPr>
            <a:spLocks noGrp="1"/>
          </p:cNvSpPr>
          <p:nvPr>
            <p:ph type="sldNum" sz="quarter" idx="12"/>
          </p:nvPr>
        </p:nvSpPr>
        <p:spPr/>
        <p:txBody>
          <a:bodyPr/>
          <a:lstStyle/>
          <a:p>
            <a:fld id="{8385AA28-643A-440A-B91F-390BC25DDBD1}" type="slidenum">
              <a:rPr lang="en-US" smtClean="0"/>
              <a:t>‹#›</a:t>
            </a:fld>
            <a:endParaRPr lang="en-US"/>
          </a:p>
        </p:txBody>
      </p:sp>
    </p:spTree>
    <p:extLst>
      <p:ext uri="{BB962C8B-B14F-4D97-AF65-F5344CB8AC3E}">
        <p14:creationId xmlns:p14="http://schemas.microsoft.com/office/powerpoint/2010/main" val="42016251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BD46EB-D0FD-4C42-B622-92C55895501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1E85E04-316D-4436-BA05-20E09CF82C90}"/>
              </a:ext>
            </a:extLst>
          </p:cNvPr>
          <p:cNvSpPr>
            <a:spLocks noGrp="1"/>
          </p:cNvSpPr>
          <p:nvPr>
            <p:ph type="dt" sz="half" idx="10"/>
          </p:nvPr>
        </p:nvSpPr>
        <p:spPr/>
        <p:txBody>
          <a:bodyPr/>
          <a:lstStyle/>
          <a:p>
            <a:fld id="{B1C3BE3C-13BA-4CC8-B1A7-F46334BBA602}" type="datetimeFigureOut">
              <a:rPr lang="en-US" smtClean="0"/>
              <a:t>8/12/2021</a:t>
            </a:fld>
            <a:endParaRPr lang="en-US"/>
          </a:p>
        </p:txBody>
      </p:sp>
      <p:sp>
        <p:nvSpPr>
          <p:cNvPr id="4" name="Footer Placeholder 3">
            <a:extLst>
              <a:ext uri="{FF2B5EF4-FFF2-40B4-BE49-F238E27FC236}">
                <a16:creationId xmlns:a16="http://schemas.microsoft.com/office/drawing/2014/main" id="{75849AB6-085A-403A-A8BA-CFC2419BF56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CA6E33E-3B5A-4CC5-8A84-71CE0C37A361}"/>
              </a:ext>
            </a:extLst>
          </p:cNvPr>
          <p:cNvSpPr>
            <a:spLocks noGrp="1"/>
          </p:cNvSpPr>
          <p:nvPr>
            <p:ph type="sldNum" sz="quarter" idx="12"/>
          </p:nvPr>
        </p:nvSpPr>
        <p:spPr/>
        <p:txBody>
          <a:bodyPr/>
          <a:lstStyle/>
          <a:p>
            <a:fld id="{8385AA28-643A-440A-B91F-390BC25DDBD1}" type="slidenum">
              <a:rPr lang="en-US" smtClean="0"/>
              <a:t>‹#›</a:t>
            </a:fld>
            <a:endParaRPr lang="en-US"/>
          </a:p>
        </p:txBody>
      </p:sp>
    </p:spTree>
    <p:extLst>
      <p:ext uri="{BB962C8B-B14F-4D97-AF65-F5344CB8AC3E}">
        <p14:creationId xmlns:p14="http://schemas.microsoft.com/office/powerpoint/2010/main" val="5058587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F354606-2D30-475D-AE72-EA424FA91F6C}"/>
              </a:ext>
            </a:extLst>
          </p:cNvPr>
          <p:cNvSpPr>
            <a:spLocks noGrp="1"/>
          </p:cNvSpPr>
          <p:nvPr>
            <p:ph type="dt" sz="half" idx="10"/>
          </p:nvPr>
        </p:nvSpPr>
        <p:spPr/>
        <p:txBody>
          <a:bodyPr/>
          <a:lstStyle/>
          <a:p>
            <a:fld id="{B1C3BE3C-13BA-4CC8-B1A7-F46334BBA602}" type="datetimeFigureOut">
              <a:rPr lang="en-US" smtClean="0"/>
              <a:t>8/12/2021</a:t>
            </a:fld>
            <a:endParaRPr lang="en-US"/>
          </a:p>
        </p:txBody>
      </p:sp>
      <p:sp>
        <p:nvSpPr>
          <p:cNvPr id="3" name="Footer Placeholder 2">
            <a:extLst>
              <a:ext uri="{FF2B5EF4-FFF2-40B4-BE49-F238E27FC236}">
                <a16:creationId xmlns:a16="http://schemas.microsoft.com/office/drawing/2014/main" id="{7A8FA123-6EA3-482E-9CE6-C4D1A79468B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CE617D1-B767-44BB-A000-EB0DA50FE7D4}"/>
              </a:ext>
            </a:extLst>
          </p:cNvPr>
          <p:cNvSpPr>
            <a:spLocks noGrp="1"/>
          </p:cNvSpPr>
          <p:nvPr>
            <p:ph type="sldNum" sz="quarter" idx="12"/>
          </p:nvPr>
        </p:nvSpPr>
        <p:spPr/>
        <p:txBody>
          <a:bodyPr/>
          <a:lstStyle/>
          <a:p>
            <a:fld id="{8385AA28-643A-440A-B91F-390BC25DDBD1}" type="slidenum">
              <a:rPr lang="en-US" smtClean="0"/>
              <a:t>‹#›</a:t>
            </a:fld>
            <a:endParaRPr lang="en-US"/>
          </a:p>
        </p:txBody>
      </p:sp>
    </p:spTree>
    <p:extLst>
      <p:ext uri="{BB962C8B-B14F-4D97-AF65-F5344CB8AC3E}">
        <p14:creationId xmlns:p14="http://schemas.microsoft.com/office/powerpoint/2010/main" val="36392723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431D92-83C8-483C-B68C-0B0EE8CFA9D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CDCAE71-E6D8-4003-B1E8-57A88089327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A97F0A-75B6-4F00-A8B6-0622EED699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E18D46A-D32A-4353-84F3-051AEA4897B5}"/>
              </a:ext>
            </a:extLst>
          </p:cNvPr>
          <p:cNvSpPr>
            <a:spLocks noGrp="1"/>
          </p:cNvSpPr>
          <p:nvPr>
            <p:ph type="dt" sz="half" idx="10"/>
          </p:nvPr>
        </p:nvSpPr>
        <p:spPr/>
        <p:txBody>
          <a:bodyPr/>
          <a:lstStyle/>
          <a:p>
            <a:fld id="{B1C3BE3C-13BA-4CC8-B1A7-F46334BBA602}" type="datetimeFigureOut">
              <a:rPr lang="en-US" smtClean="0"/>
              <a:t>8/12/2021</a:t>
            </a:fld>
            <a:endParaRPr lang="en-US"/>
          </a:p>
        </p:txBody>
      </p:sp>
      <p:sp>
        <p:nvSpPr>
          <p:cNvPr id="6" name="Footer Placeholder 5">
            <a:extLst>
              <a:ext uri="{FF2B5EF4-FFF2-40B4-BE49-F238E27FC236}">
                <a16:creationId xmlns:a16="http://schemas.microsoft.com/office/drawing/2014/main" id="{87E9DD1B-C0FF-42CB-B695-30629BEFFB7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292447D-AA97-4306-8482-95A7CD15D60F}"/>
              </a:ext>
            </a:extLst>
          </p:cNvPr>
          <p:cNvSpPr>
            <a:spLocks noGrp="1"/>
          </p:cNvSpPr>
          <p:nvPr>
            <p:ph type="sldNum" sz="quarter" idx="12"/>
          </p:nvPr>
        </p:nvSpPr>
        <p:spPr/>
        <p:txBody>
          <a:bodyPr/>
          <a:lstStyle/>
          <a:p>
            <a:fld id="{8385AA28-643A-440A-B91F-390BC25DDBD1}" type="slidenum">
              <a:rPr lang="en-US" smtClean="0"/>
              <a:t>‹#›</a:t>
            </a:fld>
            <a:endParaRPr lang="en-US"/>
          </a:p>
        </p:txBody>
      </p:sp>
    </p:spTree>
    <p:extLst>
      <p:ext uri="{BB962C8B-B14F-4D97-AF65-F5344CB8AC3E}">
        <p14:creationId xmlns:p14="http://schemas.microsoft.com/office/powerpoint/2010/main" val="42178765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206DB9-8715-4AE7-A85A-7496225F32B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7B75016-7473-497A-938B-C7317A08F69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F44EBE0-E3A7-480C-A1B2-80CD8677E43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6812140-D09E-44A5-9FBA-EBFE5163863A}"/>
              </a:ext>
            </a:extLst>
          </p:cNvPr>
          <p:cNvSpPr>
            <a:spLocks noGrp="1"/>
          </p:cNvSpPr>
          <p:nvPr>
            <p:ph type="dt" sz="half" idx="10"/>
          </p:nvPr>
        </p:nvSpPr>
        <p:spPr/>
        <p:txBody>
          <a:bodyPr/>
          <a:lstStyle/>
          <a:p>
            <a:fld id="{B1C3BE3C-13BA-4CC8-B1A7-F46334BBA602}" type="datetimeFigureOut">
              <a:rPr lang="en-US" smtClean="0"/>
              <a:t>8/12/2021</a:t>
            </a:fld>
            <a:endParaRPr lang="en-US"/>
          </a:p>
        </p:txBody>
      </p:sp>
      <p:sp>
        <p:nvSpPr>
          <p:cNvPr id="6" name="Footer Placeholder 5">
            <a:extLst>
              <a:ext uri="{FF2B5EF4-FFF2-40B4-BE49-F238E27FC236}">
                <a16:creationId xmlns:a16="http://schemas.microsoft.com/office/drawing/2014/main" id="{0172A405-5C49-4F16-A244-153FCD15494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ED276BA-E341-4D9C-BF13-4D9D93459147}"/>
              </a:ext>
            </a:extLst>
          </p:cNvPr>
          <p:cNvSpPr>
            <a:spLocks noGrp="1"/>
          </p:cNvSpPr>
          <p:nvPr>
            <p:ph type="sldNum" sz="quarter" idx="12"/>
          </p:nvPr>
        </p:nvSpPr>
        <p:spPr/>
        <p:txBody>
          <a:bodyPr/>
          <a:lstStyle/>
          <a:p>
            <a:fld id="{8385AA28-643A-440A-B91F-390BC25DDBD1}" type="slidenum">
              <a:rPr lang="en-US" smtClean="0"/>
              <a:t>‹#›</a:t>
            </a:fld>
            <a:endParaRPr lang="en-US"/>
          </a:p>
        </p:txBody>
      </p:sp>
    </p:spTree>
    <p:extLst>
      <p:ext uri="{BB962C8B-B14F-4D97-AF65-F5344CB8AC3E}">
        <p14:creationId xmlns:p14="http://schemas.microsoft.com/office/powerpoint/2010/main" val="26803858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F2FEA98-47DC-41CE-B287-B8980D4039C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A6BE845-AA1F-447B-8384-1E03C07CA55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8C18785-8EB5-47CD-88CD-9590FD5070B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1C3BE3C-13BA-4CC8-B1A7-F46334BBA602}" type="datetimeFigureOut">
              <a:rPr lang="en-US" smtClean="0"/>
              <a:t>8/12/2021</a:t>
            </a:fld>
            <a:endParaRPr lang="en-US"/>
          </a:p>
        </p:txBody>
      </p:sp>
      <p:sp>
        <p:nvSpPr>
          <p:cNvPr id="5" name="Footer Placeholder 4">
            <a:extLst>
              <a:ext uri="{FF2B5EF4-FFF2-40B4-BE49-F238E27FC236}">
                <a16:creationId xmlns:a16="http://schemas.microsoft.com/office/drawing/2014/main" id="{B0331254-EB24-48D2-8DF5-C06FC9053B7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FF3F5BC-8D0F-4272-A7B6-7BAEE0AA9F5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385AA28-643A-440A-B91F-390BC25DDBD1}" type="slidenum">
              <a:rPr lang="en-US" smtClean="0"/>
              <a:t>‹#›</a:t>
            </a:fld>
            <a:endParaRPr lang="en-US"/>
          </a:p>
        </p:txBody>
      </p:sp>
    </p:spTree>
    <p:extLst>
      <p:ext uri="{BB962C8B-B14F-4D97-AF65-F5344CB8AC3E}">
        <p14:creationId xmlns:p14="http://schemas.microsoft.com/office/powerpoint/2010/main" val="62137447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2.png"/><Relationship Id="rId5" Type="http://schemas.openxmlformats.org/officeDocument/2006/relationships/image" Target="../media/image1.jpe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0.xml"/><Relationship Id="rId1" Type="http://schemas.openxmlformats.org/officeDocument/2006/relationships/slideLayout" Target="../slideLayouts/slideLayout12.xml"/><Relationship Id="rId4" Type="http://schemas.openxmlformats.org/officeDocument/2006/relationships/image" Target="../media/image11.jpg"/></Relationships>
</file>

<file path=ppt/slides/_rels/slide1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14.jpg"/><Relationship Id="rId4" Type="http://schemas.openxmlformats.org/officeDocument/2006/relationships/image" Target="../media/image11.jpg"/></Relationships>
</file>

<file path=ppt/slides/_rels/slide1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16.jpg"/><Relationship Id="rId4" Type="http://schemas.openxmlformats.org/officeDocument/2006/relationships/image" Target="../media/image15.jpeg"/></Relationships>
</file>

<file path=ppt/slides/_rels/slide1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6.jpg"/></Relationships>
</file>

<file path=ppt/slides/_rels/slide1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17.jpg"/></Relationships>
</file>

<file path=ppt/slides/_rels/slide1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18.jpg"/></Relationships>
</file>

<file path=ppt/slides/_rels/slide1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6.xml"/><Relationship Id="rId1" Type="http://schemas.openxmlformats.org/officeDocument/2006/relationships/slideLayout" Target="../slideLayouts/slideLayout7.xml"/><Relationship Id="rId5" Type="http://schemas.openxmlformats.org/officeDocument/2006/relationships/image" Target="../media/image6.jpg"/><Relationship Id="rId4" Type="http://schemas.openxmlformats.org/officeDocument/2006/relationships/image" Target="../media/image19.jpg"/></Relationships>
</file>

<file path=ppt/slides/_rels/slide1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6.jpg"/></Relationships>
</file>

<file path=ppt/slides/_rels/slide1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8.xml"/><Relationship Id="rId1" Type="http://schemas.openxmlformats.org/officeDocument/2006/relationships/slideLayout" Target="../slideLayouts/slideLayout7.xml"/><Relationship Id="rId5" Type="http://schemas.openxmlformats.org/officeDocument/2006/relationships/image" Target="../media/image21.jfif"/><Relationship Id="rId4" Type="http://schemas.openxmlformats.org/officeDocument/2006/relationships/image" Target="../media/image20.jpeg"/></Relationships>
</file>

<file path=ppt/slides/_rels/slide1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6.jp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p3"/><Relationship Id="rId1" Type="http://schemas.microsoft.com/office/2007/relationships/media" Target="../media/media2.mp3"/><Relationship Id="rId6" Type="http://schemas.openxmlformats.org/officeDocument/2006/relationships/image" Target="../media/image2.png"/><Relationship Id="rId5" Type="http://schemas.openxmlformats.org/officeDocument/2006/relationships/image" Target="../media/image3.jpe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2.png"/><Relationship Id="rId2" Type="http://schemas.openxmlformats.org/officeDocument/2006/relationships/audio" Target="../media/media3.mp3"/><Relationship Id="rId1" Type="http://schemas.microsoft.com/office/2007/relationships/media" Target="../media/media3.mp3"/><Relationship Id="rId6" Type="http://schemas.openxmlformats.org/officeDocument/2006/relationships/image" Target="../media/image22.jpg"/><Relationship Id="rId5" Type="http://schemas.openxmlformats.org/officeDocument/2006/relationships/image" Target="../media/image4.jpeg"/><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1.xml"/><Relationship Id="rId1" Type="http://schemas.openxmlformats.org/officeDocument/2006/relationships/slideLayout" Target="../slideLayouts/slideLayout7.xml"/><Relationship Id="rId5" Type="http://schemas.openxmlformats.org/officeDocument/2006/relationships/image" Target="../media/image6.jpg"/><Relationship Id="rId4" Type="http://schemas.openxmlformats.org/officeDocument/2006/relationships/image" Target="../media/image10.jpg"/></Relationships>
</file>

<file path=ppt/slides/_rels/slide2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23.jpg"/></Relationships>
</file>

<file path=ppt/slides/_rels/slide2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3.xml"/><Relationship Id="rId1" Type="http://schemas.openxmlformats.org/officeDocument/2006/relationships/slideLayout" Target="../slideLayouts/slideLayout7.xml"/><Relationship Id="rId5" Type="http://schemas.openxmlformats.org/officeDocument/2006/relationships/image" Target="../media/image6.jpg"/><Relationship Id="rId4" Type="http://schemas.openxmlformats.org/officeDocument/2006/relationships/image" Target="../media/image24.jpg"/></Relationships>
</file>

<file path=ppt/slides/_rels/slide2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6.jpg"/></Relationships>
</file>

<file path=ppt/slides/_rels/slide2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25.jpg"/></Relationships>
</file>

<file path=ppt/slides/_rels/slide2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10.jpg"/></Relationships>
</file>

<file path=ppt/slides/_rels/slide2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7.xml"/><Relationship Id="rId1" Type="http://schemas.openxmlformats.org/officeDocument/2006/relationships/slideLayout" Target="../slideLayouts/slideLayout7.xml"/><Relationship Id="rId5" Type="http://schemas.openxmlformats.org/officeDocument/2006/relationships/image" Target="../media/image10.jpg"/><Relationship Id="rId4" Type="http://schemas.openxmlformats.org/officeDocument/2006/relationships/image" Target="../media/image18.jp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2.png"/><Relationship Id="rId2" Type="http://schemas.openxmlformats.org/officeDocument/2006/relationships/audio" Target="../media/media4.mp3"/><Relationship Id="rId1" Type="http://schemas.microsoft.com/office/2007/relationships/media" Target="../media/media4.mp3"/><Relationship Id="rId6" Type="http://schemas.openxmlformats.org/officeDocument/2006/relationships/image" Target="../media/image26.jpeg"/><Relationship Id="rId5" Type="http://schemas.openxmlformats.org/officeDocument/2006/relationships/image" Target="../media/image4.jpeg"/><Relationship Id="rId4"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26.jpeg"/></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7.jpg"/><Relationship Id="rId5" Type="http://schemas.openxmlformats.org/officeDocument/2006/relationships/image" Target="../media/image6.jpg"/><Relationship Id="rId4" Type="http://schemas.openxmlformats.org/officeDocument/2006/relationships/image" Target="../media/image5.jpg"/></Relationships>
</file>

<file path=ppt/slides/_rels/slide3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0.xml"/><Relationship Id="rId1" Type="http://schemas.openxmlformats.org/officeDocument/2006/relationships/slideLayout" Target="../slideLayouts/slideLayout7.xml"/><Relationship Id="rId5" Type="http://schemas.openxmlformats.org/officeDocument/2006/relationships/image" Target="../media/image28.jpg"/><Relationship Id="rId4" Type="http://schemas.openxmlformats.org/officeDocument/2006/relationships/image" Target="../media/image27.jpg"/></Relationships>
</file>

<file path=ppt/slides/_rels/slide3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image" Target="../media/image11.jpg"/></Relationships>
</file>

<file path=ppt/slides/_rels/slide3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image" Target="../media/image29.jpg"/></Relationships>
</file>

<file path=ppt/slides/_rels/slide3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image" Target="../media/image30.jpeg"/></Relationships>
</file>

<file path=ppt/slides/_rels/slide3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openxmlformats.org/officeDocument/2006/relationships/image" Target="../media/image31.jpeg"/></Relationships>
</file>

<file path=ppt/slides/_rels/slide35.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7.xml"/><Relationship Id="rId1" Type="http://schemas.openxmlformats.org/officeDocument/2006/relationships/slideLayout" Target="../slideLayouts/slideLayout7.xml"/><Relationship Id="rId5" Type="http://schemas.openxmlformats.org/officeDocument/2006/relationships/image" Target="../media/image16.jpg"/><Relationship Id="rId4" Type="http://schemas.openxmlformats.org/officeDocument/2006/relationships/image" Target="../media/image15.jpeg"/></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2.png"/><Relationship Id="rId2" Type="http://schemas.openxmlformats.org/officeDocument/2006/relationships/audio" Target="../media/media5.mp3"/><Relationship Id="rId1" Type="http://schemas.microsoft.com/office/2007/relationships/media" Target="../media/media5.mp3"/><Relationship Id="rId6" Type="http://schemas.openxmlformats.org/officeDocument/2006/relationships/image" Target="../media/image34.jpeg"/><Relationship Id="rId5" Type="http://schemas.openxmlformats.org/officeDocument/2006/relationships/image" Target="../media/image4.jpeg"/><Relationship Id="rId4"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p3"/><Relationship Id="rId1" Type="http://schemas.microsoft.com/office/2007/relationships/media" Target="../media/media6.mp3"/><Relationship Id="rId6" Type="http://schemas.openxmlformats.org/officeDocument/2006/relationships/image" Target="../media/image2.png"/><Relationship Id="rId5" Type="http://schemas.openxmlformats.org/officeDocument/2006/relationships/image" Target="../media/image35.jpeg"/><Relationship Id="rId4"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9.JPG"/><Relationship Id="rId4" Type="http://schemas.openxmlformats.org/officeDocument/2006/relationships/image" Target="../media/image8.jpeg"/></Relationships>
</file>

<file path=ppt/slides/_rels/slide40.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2.png"/><Relationship Id="rId2" Type="http://schemas.openxmlformats.org/officeDocument/2006/relationships/audio" Target="../media/media7.mp3"/><Relationship Id="rId1" Type="http://schemas.microsoft.com/office/2007/relationships/media" Target="../media/media7.mp3"/><Relationship Id="rId6" Type="http://schemas.openxmlformats.org/officeDocument/2006/relationships/image" Target="../media/image37.jpg"/><Relationship Id="rId5" Type="http://schemas.openxmlformats.org/officeDocument/2006/relationships/image" Target="../media/image4.jpeg"/><Relationship Id="rId4"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2.png"/><Relationship Id="rId2" Type="http://schemas.openxmlformats.org/officeDocument/2006/relationships/audio" Target="../media/media8.mp3"/><Relationship Id="rId1" Type="http://schemas.microsoft.com/office/2007/relationships/media" Target="../media/media8.mp3"/><Relationship Id="rId6" Type="http://schemas.openxmlformats.org/officeDocument/2006/relationships/image" Target="../media/image38.jpg"/><Relationship Id="rId5" Type="http://schemas.openxmlformats.org/officeDocument/2006/relationships/image" Target="../media/image4.jpeg"/><Relationship Id="rId4"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2.png"/><Relationship Id="rId2" Type="http://schemas.openxmlformats.org/officeDocument/2006/relationships/audio" Target="../media/media9.mp3"/><Relationship Id="rId1" Type="http://schemas.microsoft.com/office/2007/relationships/media" Target="../media/media9.mp3"/><Relationship Id="rId6" Type="http://schemas.openxmlformats.org/officeDocument/2006/relationships/image" Target="../media/image39.jpg"/><Relationship Id="rId5" Type="http://schemas.openxmlformats.org/officeDocument/2006/relationships/image" Target="../media/image4.jpeg"/><Relationship Id="rId4"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6.xml"/><Relationship Id="rId1" Type="http://schemas.openxmlformats.org/officeDocument/2006/relationships/slideLayout" Target="../slideLayouts/slideLayout7.xml"/><Relationship Id="rId4" Type="http://schemas.openxmlformats.org/officeDocument/2006/relationships/image" Target="../media/image40.jpg"/></Relationships>
</file>

<file path=ppt/slides/_rels/slide4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7.xml"/><Relationship Id="rId1" Type="http://schemas.openxmlformats.org/officeDocument/2006/relationships/slideLayout" Target="../slideLayouts/slideLayout7.xml"/><Relationship Id="rId4" Type="http://schemas.openxmlformats.org/officeDocument/2006/relationships/image" Target="../media/image41.jpg"/></Relationships>
</file>

<file path=ppt/slides/_rels/slide4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7.jpg"/><Relationship Id="rId4" Type="http://schemas.openxmlformats.org/officeDocument/2006/relationships/image" Target="../media/image10.jpg"/></Relationships>
</file>

<file path=ppt/slides/_rels/slide5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0.xml"/><Relationship Id="rId1" Type="http://schemas.openxmlformats.org/officeDocument/2006/relationships/slideLayout" Target="../slideLayouts/slideLayout7.xml"/><Relationship Id="rId5" Type="http://schemas.openxmlformats.org/officeDocument/2006/relationships/image" Target="../media/image43.jpg"/><Relationship Id="rId4" Type="http://schemas.openxmlformats.org/officeDocument/2006/relationships/image" Target="../media/image42.jpg"/></Relationships>
</file>

<file path=ppt/slides/_rels/slide5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1.xml"/><Relationship Id="rId1" Type="http://schemas.openxmlformats.org/officeDocument/2006/relationships/slideLayout" Target="../slideLayouts/slideLayout7.xml"/><Relationship Id="rId5" Type="http://schemas.openxmlformats.org/officeDocument/2006/relationships/image" Target="../media/image45.jpeg"/><Relationship Id="rId4" Type="http://schemas.openxmlformats.org/officeDocument/2006/relationships/image" Target="../media/image44.png"/></Relationships>
</file>

<file path=ppt/slides/_rels/slide5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2.xml"/><Relationship Id="rId1" Type="http://schemas.openxmlformats.org/officeDocument/2006/relationships/slideLayout" Target="../slideLayouts/slideLayout7.xml"/><Relationship Id="rId5" Type="http://schemas.openxmlformats.org/officeDocument/2006/relationships/image" Target="../media/image47.JPG"/><Relationship Id="rId4" Type="http://schemas.openxmlformats.org/officeDocument/2006/relationships/image" Target="../media/image46.jpg"/></Relationships>
</file>

<file path=ppt/slides/_rels/slide5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3.xml"/><Relationship Id="rId1" Type="http://schemas.openxmlformats.org/officeDocument/2006/relationships/slideLayout" Target="../slideLayouts/slideLayout7.xml"/><Relationship Id="rId5" Type="http://schemas.openxmlformats.org/officeDocument/2006/relationships/image" Target="../media/image48.JPG"/><Relationship Id="rId4" Type="http://schemas.openxmlformats.org/officeDocument/2006/relationships/image" Target="../media/image47.JPG"/></Relationships>
</file>

<file path=ppt/slides/_rels/slide54.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8" Type="http://schemas.openxmlformats.org/officeDocument/2006/relationships/image" Target="../media/image41.jpg"/><Relationship Id="rId3" Type="http://schemas.openxmlformats.org/officeDocument/2006/relationships/image" Target="../media/image4.jpeg"/><Relationship Id="rId7" Type="http://schemas.openxmlformats.org/officeDocument/2006/relationships/image" Target="../media/image40.jpg"/><Relationship Id="rId2" Type="http://schemas.openxmlformats.org/officeDocument/2006/relationships/notesSlide" Target="../notesSlides/notesSlide55.xml"/><Relationship Id="rId1" Type="http://schemas.openxmlformats.org/officeDocument/2006/relationships/slideLayout" Target="../slideLayouts/slideLayout7.xml"/><Relationship Id="rId6" Type="http://schemas.openxmlformats.org/officeDocument/2006/relationships/image" Target="../media/image48.JPG"/><Relationship Id="rId5" Type="http://schemas.openxmlformats.org/officeDocument/2006/relationships/image" Target="../media/image45.jpeg"/><Relationship Id="rId4" Type="http://schemas.openxmlformats.org/officeDocument/2006/relationships/image" Target="../media/image42.jpg"/></Relationships>
</file>

<file path=ppt/slides/_rels/slide5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6.xml"/><Relationship Id="rId1" Type="http://schemas.openxmlformats.org/officeDocument/2006/relationships/slideLayout" Target="../slideLayouts/slideLayout7.xml"/><Relationship Id="rId6" Type="http://schemas.openxmlformats.org/officeDocument/2006/relationships/image" Target="../media/image48.JPG"/><Relationship Id="rId5" Type="http://schemas.openxmlformats.org/officeDocument/2006/relationships/image" Target="../media/image45.jpeg"/><Relationship Id="rId4" Type="http://schemas.openxmlformats.org/officeDocument/2006/relationships/image" Target="../media/image42.jpg"/></Relationships>
</file>

<file path=ppt/slides/_rels/slide5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7.xml"/><Relationship Id="rId1" Type="http://schemas.openxmlformats.org/officeDocument/2006/relationships/slideLayout" Target="../slideLayouts/slideLayout7.xml"/><Relationship Id="rId5" Type="http://schemas.openxmlformats.org/officeDocument/2006/relationships/image" Target="../media/image49.jpg"/><Relationship Id="rId4" Type="http://schemas.openxmlformats.org/officeDocument/2006/relationships/image" Target="../media/image18.jpg"/></Relationships>
</file>

<file path=ppt/slides/_rels/slide58.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7.jpg"/><Relationship Id="rId5" Type="http://schemas.openxmlformats.org/officeDocument/2006/relationships/image" Target="../media/image6.jpg"/><Relationship Id="rId4" Type="http://schemas.openxmlformats.org/officeDocument/2006/relationships/image" Target="../media/image5.jpg"/></Relationships>
</file>

<file path=ppt/slides/_rels/slide6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60.xml"/><Relationship Id="rId1" Type="http://schemas.openxmlformats.org/officeDocument/2006/relationships/slideLayout" Target="../slideLayouts/slideLayout7.xml"/><Relationship Id="rId5" Type="http://schemas.openxmlformats.org/officeDocument/2006/relationships/image" Target="../media/image6.jpg"/><Relationship Id="rId4" Type="http://schemas.openxmlformats.org/officeDocument/2006/relationships/image" Target="../media/image24.jpg"/></Relationships>
</file>

<file path=ppt/slides/_rels/slide61.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10.mp3"/><Relationship Id="rId1" Type="http://schemas.microsoft.com/office/2007/relationships/media" Target="../media/media10.mp3"/><Relationship Id="rId6" Type="http://schemas.openxmlformats.org/officeDocument/2006/relationships/image" Target="../media/image53.jpg"/><Relationship Id="rId5" Type="http://schemas.openxmlformats.org/officeDocument/2006/relationships/image" Target="../media/image52.jpg"/><Relationship Id="rId4" Type="http://schemas.openxmlformats.org/officeDocument/2006/relationships/notesSlide" Target="../notesSlides/notesSlide63.xml"/></Relationships>
</file>

<file path=ppt/slides/_rels/slide6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2.png"/><Relationship Id="rId5" Type="http://schemas.openxmlformats.org/officeDocument/2006/relationships/image" Target="../media/image1.jpeg"/><Relationship Id="rId4" Type="http://schemas.openxmlformats.org/officeDocument/2006/relationships/notesSlide" Target="../notesSlides/notesSlide64.xml"/></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hyperlink" Target="https://watch.formed.org/the-shroud-of-turin/season:1/videos/the-silent-witness" TargetMode="External"/><Relationship Id="rId4" Type="http://schemas.openxmlformats.org/officeDocument/2006/relationships/image" Target="../media/image11.jpg"/></Relationships>
</file>

<file path=ppt/slides/_rels/slide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2.jpg"/></Relationships>
</file>

<file path=ppt/slides/_rels/slide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9.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iStock-512116990.jpg"/>
          <p:cNvPicPr>
            <a:picLocks noChangeAspect="1"/>
          </p:cNvPicPr>
          <p:nvPr/>
        </p:nvPicPr>
        <p:blipFill rotWithShape="1">
          <a:blip r:embed="rId5" cstate="print">
            <a:extLst>
              <a:ext uri="{28A0092B-C50C-407E-A947-70E740481C1C}">
                <a14:useLocalDpi xmlns:a14="http://schemas.microsoft.com/office/drawing/2010/main" val="0"/>
              </a:ext>
            </a:extLst>
          </a:blip>
          <a:srcRect t="11348" b="14203"/>
          <a:stretch/>
        </p:blipFill>
        <p:spPr>
          <a:xfrm>
            <a:off x="-1" y="0"/>
            <a:ext cx="12222104" cy="6858000"/>
          </a:xfrm>
          <a:prstGeom prst="rect">
            <a:avLst/>
          </a:prstGeom>
        </p:spPr>
      </p:pic>
      <p:sp>
        <p:nvSpPr>
          <p:cNvPr id="8" name="Rectangle 7"/>
          <p:cNvSpPr/>
          <p:nvPr/>
        </p:nvSpPr>
        <p:spPr>
          <a:xfrm>
            <a:off x="11875" y="0"/>
            <a:ext cx="12192000" cy="6858000"/>
          </a:xfrm>
          <a:prstGeom prst="rect">
            <a:avLst/>
          </a:prstGeom>
          <a:solidFill>
            <a:schemeClr val="tx1">
              <a:alpha val="78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6" name="TextBox 15"/>
          <p:cNvSpPr txBox="1"/>
          <p:nvPr/>
        </p:nvSpPr>
        <p:spPr>
          <a:xfrm>
            <a:off x="854388" y="5006576"/>
            <a:ext cx="10971418" cy="940066"/>
          </a:xfrm>
          <a:prstGeom prst="rect">
            <a:avLst/>
          </a:prstGeom>
          <a:noFill/>
        </p:spPr>
        <p:txBody>
          <a:bodyPr wrap="square" rtlCol="0">
            <a:spAutoFit/>
          </a:bodyPr>
          <a:lstStyle/>
          <a:p>
            <a:pPr algn="ctr">
              <a:lnSpc>
                <a:spcPct val="120000"/>
              </a:lnSpc>
            </a:pPr>
            <a:r>
              <a:rPr lang="en-US" sz="2400" b="0" i="0" dirty="0">
                <a:solidFill>
                  <a:schemeClr val="bg1"/>
                </a:solidFill>
                <a:effectLst/>
                <a:latin typeface="Times New Roman" panose="02020603050405020304" pitchFamily="18" charset="0"/>
              </a:rPr>
              <a:t>From Content by Father Robert Spitzer, S.J., Ph.D. with adaptations for McGrath Institute Summer 2021 by Martin Lindway, Ph.D</a:t>
            </a:r>
            <a:r>
              <a:rPr lang="en-US" sz="2400" dirty="0">
                <a:solidFill>
                  <a:schemeClr val="bg1"/>
                </a:solidFill>
                <a:latin typeface="Times New Roman" panose="02020603050405020304" pitchFamily="18" charset="0"/>
              </a:rPr>
              <a:t>.(Cleveland Benedictine High School)</a:t>
            </a:r>
          </a:p>
        </p:txBody>
      </p:sp>
      <p:sp>
        <p:nvSpPr>
          <p:cNvPr id="17" name="Rectangle 16" hidden="1"/>
          <p:cNvSpPr/>
          <p:nvPr/>
        </p:nvSpPr>
        <p:spPr>
          <a:xfrm>
            <a:off x="267370" y="3182780"/>
            <a:ext cx="11657263" cy="492440"/>
          </a:xfrm>
          <a:prstGeom prst="rect">
            <a:avLst/>
          </a:prstGeom>
          <a:noFill/>
          <a:ln w="28575" cap="flat" cmpd="sng">
            <a:solidFill>
              <a:srgbClr val="86C654"/>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0959" tIns="60959" rIns="60959" bIns="60959" numCol="1" spcCol="38100" rtlCol="0" anchor="ctr">
            <a:spAutoFit/>
          </a:bodyPr>
          <a:lstStyle/>
          <a:p>
            <a:pPr defTabSz="609585" hangingPunct="0"/>
            <a:endParaRPr lang="en-US" sz="2400">
              <a:solidFill>
                <a:srgbClr val="000000"/>
              </a:solidFill>
              <a:sym typeface="Calibri"/>
            </a:endParaRPr>
          </a:p>
        </p:txBody>
      </p:sp>
      <p:sp>
        <p:nvSpPr>
          <p:cNvPr id="18" name="Rectangle 17" hidden="1"/>
          <p:cNvSpPr/>
          <p:nvPr/>
        </p:nvSpPr>
        <p:spPr>
          <a:xfrm>
            <a:off x="409967" y="3182781"/>
            <a:ext cx="11372068" cy="492440"/>
          </a:xfrm>
          <a:prstGeom prst="rect">
            <a:avLst/>
          </a:prstGeom>
          <a:noFill/>
          <a:ln w="28575" cap="flat" cmpd="sng">
            <a:solidFill>
              <a:srgbClr val="86C654"/>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0959" tIns="60959" rIns="60959" bIns="60959" numCol="1" spcCol="38100" rtlCol="0" anchor="ctr">
            <a:spAutoFit/>
          </a:bodyPr>
          <a:lstStyle/>
          <a:p>
            <a:pPr defTabSz="609585" hangingPunct="0"/>
            <a:endParaRPr lang="en-US" sz="2400">
              <a:solidFill>
                <a:srgbClr val="000000"/>
              </a:solidFill>
              <a:sym typeface="Calibri"/>
            </a:endParaRPr>
          </a:p>
        </p:txBody>
      </p:sp>
      <p:sp>
        <p:nvSpPr>
          <p:cNvPr id="26" name="TextBox 25"/>
          <p:cNvSpPr txBox="1"/>
          <p:nvPr/>
        </p:nvSpPr>
        <p:spPr>
          <a:xfrm>
            <a:off x="476552" y="1390545"/>
            <a:ext cx="11349254" cy="3046988"/>
          </a:xfrm>
          <a:prstGeom prst="rect">
            <a:avLst/>
          </a:prstGeom>
          <a:noFill/>
          <a:ln>
            <a:noFill/>
          </a:ln>
        </p:spPr>
        <p:txBody>
          <a:bodyPr wrap="square" rtlCol="0">
            <a:spAutoFit/>
          </a:bodyPr>
          <a:lstStyle/>
          <a:p>
            <a:pPr algn="ctr"/>
            <a:r>
              <a:rPr lang="en-US" sz="6400" spc="400" dirty="0">
                <a:solidFill>
                  <a:srgbClr val="82CC51"/>
                </a:solidFill>
                <a:latin typeface="Rockwell"/>
                <a:cs typeface="Rockwell"/>
              </a:rPr>
              <a:t>Is there scientific evidence for Resurrection of Jesus Christ?</a:t>
            </a:r>
          </a:p>
        </p:txBody>
      </p:sp>
      <p:sp>
        <p:nvSpPr>
          <p:cNvPr id="20" name="Rectangle 2">
            <a:extLst>
              <a:ext uri="{FF2B5EF4-FFF2-40B4-BE49-F238E27FC236}">
                <a16:creationId xmlns:a16="http://schemas.microsoft.com/office/drawing/2014/main" id="{EAF7D2D2-7883-4C45-B2F0-4B4713F5E632}"/>
              </a:ext>
            </a:extLst>
          </p:cNvPr>
          <p:cNvSpPr/>
          <p:nvPr/>
        </p:nvSpPr>
        <p:spPr>
          <a:xfrm>
            <a:off x="155763" y="243442"/>
            <a:ext cx="11814564" cy="6371114"/>
          </a:xfrm>
          <a:prstGeom prst="rect">
            <a:avLst/>
          </a:prstGeom>
          <a:ln w="28575">
            <a:solidFill>
              <a:srgbClr val="86C654"/>
            </a:solidFill>
            <a:miter/>
          </a:ln>
        </p:spPr>
        <p:txBody>
          <a:bodyPr lIns="45718" tIns="45718" rIns="45718" bIns="45718" anchor="ctr"/>
          <a:lstStyle/>
          <a:p>
            <a:endParaRPr/>
          </a:p>
        </p:txBody>
      </p:sp>
      <p:sp>
        <p:nvSpPr>
          <p:cNvPr id="29" name="Rectangle 19">
            <a:extLst>
              <a:ext uri="{FF2B5EF4-FFF2-40B4-BE49-F238E27FC236}">
                <a16:creationId xmlns:a16="http://schemas.microsoft.com/office/drawing/2014/main" id="{0780980F-6001-4DEF-A482-DE39E40C0086}"/>
              </a:ext>
            </a:extLst>
          </p:cNvPr>
          <p:cNvSpPr/>
          <p:nvPr/>
        </p:nvSpPr>
        <p:spPr>
          <a:xfrm>
            <a:off x="300284" y="394558"/>
            <a:ext cx="11525522" cy="6068884"/>
          </a:xfrm>
          <a:prstGeom prst="rect">
            <a:avLst/>
          </a:prstGeom>
          <a:ln w="28575">
            <a:solidFill>
              <a:srgbClr val="86C654"/>
            </a:solidFill>
            <a:miter/>
          </a:ln>
        </p:spPr>
        <p:txBody>
          <a:bodyPr lIns="45718" tIns="45718" rIns="45718" bIns="45718" anchor="ctr"/>
          <a:lstStyle/>
          <a:p>
            <a:endParaRPr/>
          </a:p>
        </p:txBody>
      </p:sp>
      <p:pic>
        <p:nvPicPr>
          <p:cNvPr id="3" name="1" descr="1">
            <a:hlinkClick r:id="" action="ppaction://media"/>
            <a:extLst>
              <a:ext uri="{FF2B5EF4-FFF2-40B4-BE49-F238E27FC236}">
                <a16:creationId xmlns:a16="http://schemas.microsoft.com/office/drawing/2014/main" id="{5CF9A463-1347-A74A-BA13-5A0DACA9783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5689600" y="7243403"/>
            <a:ext cx="812800" cy="812800"/>
          </a:xfrm>
          <a:prstGeom prst="rect">
            <a:avLst/>
          </a:prstGeom>
        </p:spPr>
      </p:pic>
    </p:spTree>
    <p:extLst>
      <p:ext uri="{BB962C8B-B14F-4D97-AF65-F5344CB8AC3E}">
        <p14:creationId xmlns:p14="http://schemas.microsoft.com/office/powerpoint/2010/main" val="3245906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21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iStock-599966182.jpg">
            <a:extLst>
              <a:ext uri="{FF2B5EF4-FFF2-40B4-BE49-F238E27FC236}">
                <a16:creationId xmlns:a16="http://schemas.microsoft.com/office/drawing/2014/main" id="{4DB184E0-1B4F-4107-82BC-61F36A1ED7B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1"/>
            <a:ext cx="12192000" cy="6858001"/>
          </a:xfrm>
          <a:prstGeom prst="rect">
            <a:avLst/>
          </a:prstGeom>
        </p:spPr>
      </p:pic>
      <p:sp>
        <p:nvSpPr>
          <p:cNvPr id="40" name="Right Triangle 39">
            <a:extLst>
              <a:ext uri="{FF2B5EF4-FFF2-40B4-BE49-F238E27FC236}">
                <a16:creationId xmlns:a16="http://schemas.microsoft.com/office/drawing/2014/main" id="{E7A08163-47BD-40FC-ABBB-89D22C0A0150}"/>
              </a:ext>
            </a:extLst>
          </p:cNvPr>
          <p:cNvSpPr/>
          <p:nvPr/>
        </p:nvSpPr>
        <p:spPr>
          <a:xfrm rot="16200000">
            <a:off x="5597831" y="263831"/>
            <a:ext cx="996335" cy="12192001"/>
          </a:xfrm>
          <a:prstGeom prst="rtTriangl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hidden="1">
            <a:extLst>
              <a:ext uri="{FF2B5EF4-FFF2-40B4-BE49-F238E27FC236}">
                <a16:creationId xmlns:a16="http://schemas.microsoft.com/office/drawing/2014/main" id="{AB6DE34B-ACF0-4AB3-A90C-42DC1625AF84}"/>
              </a:ext>
            </a:extLst>
          </p:cNvPr>
          <p:cNvSpPr/>
          <p:nvPr/>
        </p:nvSpPr>
        <p:spPr>
          <a:xfrm>
            <a:off x="0" y="0"/>
            <a:ext cx="12192000" cy="6858000"/>
          </a:xfrm>
          <a:prstGeom prst="rect">
            <a:avLst/>
          </a:prstGeom>
          <a:solidFill>
            <a:schemeClr val="tx1">
              <a:alpha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38" name="Rectangle: Rounded Corners 37">
            <a:extLst>
              <a:ext uri="{FF2B5EF4-FFF2-40B4-BE49-F238E27FC236}">
                <a16:creationId xmlns:a16="http://schemas.microsoft.com/office/drawing/2014/main" id="{5A672DEE-B866-4313-8EB7-D37FBE8751F5}"/>
              </a:ext>
            </a:extLst>
          </p:cNvPr>
          <p:cNvSpPr/>
          <p:nvPr/>
        </p:nvSpPr>
        <p:spPr>
          <a:xfrm>
            <a:off x="8152536" y="2378901"/>
            <a:ext cx="3939202" cy="3482763"/>
          </a:xfrm>
          <a:prstGeom prst="roundRect">
            <a:avLst/>
          </a:prstGeom>
          <a:solidFill>
            <a:schemeClr val="accent5">
              <a:lumMod val="40000"/>
              <a:lumOff val="60000"/>
              <a:alpha val="86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D264483B-6452-4514-960D-AC966F3038B3}"/>
              </a:ext>
            </a:extLst>
          </p:cNvPr>
          <p:cNvSpPr txBox="1"/>
          <p:nvPr/>
        </p:nvSpPr>
        <p:spPr>
          <a:xfrm>
            <a:off x="8633370" y="2611678"/>
            <a:ext cx="3111304" cy="2923877"/>
          </a:xfrm>
          <a:prstGeom prst="rect">
            <a:avLst/>
          </a:prstGeom>
          <a:noFill/>
        </p:spPr>
        <p:txBody>
          <a:bodyPr wrap="square" rtlCol="0">
            <a:spAutoFit/>
          </a:bodyPr>
          <a:lstStyle/>
          <a:p>
            <a:pPr algn="ctr"/>
            <a:r>
              <a:rPr lang="en-US" sz="2800" spc="80" dirty="0">
                <a:effectLst>
                  <a:outerShdw blurRad="38100" dist="38100" dir="2700000" algn="tl">
                    <a:srgbClr val="000000">
                      <a:alpha val="43137"/>
                    </a:srgbClr>
                  </a:outerShdw>
                </a:effectLst>
                <a:latin typeface="Tw Cen MT" panose="020B0602020104020603" pitchFamily="34" charset="0"/>
                <a:cs typeface="Calibri Light"/>
              </a:rPr>
              <a:t>What do you </a:t>
            </a:r>
            <a:r>
              <a:rPr lang="en-US" sz="2800" b="1" spc="80" dirty="0">
                <a:effectLst>
                  <a:outerShdw blurRad="38100" dist="38100" dir="2700000" algn="tl">
                    <a:srgbClr val="000000">
                      <a:alpha val="43137"/>
                    </a:srgbClr>
                  </a:outerShdw>
                </a:effectLst>
                <a:latin typeface="Tw Cen MT" panose="020B0602020104020603" pitchFamily="34" charset="0"/>
                <a:cs typeface="Calibri Light"/>
              </a:rPr>
              <a:t>notice</a:t>
            </a:r>
            <a:r>
              <a:rPr lang="en-US" sz="2800" spc="80" dirty="0">
                <a:effectLst>
                  <a:outerShdw blurRad="38100" dist="38100" dir="2700000" algn="tl">
                    <a:srgbClr val="000000">
                      <a:alpha val="43137"/>
                    </a:srgbClr>
                  </a:outerShdw>
                </a:effectLst>
                <a:latin typeface="Tw Cen MT" panose="020B0602020104020603" pitchFamily="34" charset="0"/>
                <a:cs typeface="Calibri Light"/>
              </a:rPr>
              <a:t> </a:t>
            </a:r>
            <a:br>
              <a:rPr lang="en-US" sz="2800" spc="80" dirty="0">
                <a:effectLst>
                  <a:outerShdw blurRad="38100" dist="38100" dir="2700000" algn="tl">
                    <a:srgbClr val="000000">
                      <a:alpha val="43137"/>
                    </a:srgbClr>
                  </a:outerShdw>
                </a:effectLst>
                <a:latin typeface="Tw Cen MT" panose="020B0602020104020603" pitchFamily="34" charset="0"/>
                <a:cs typeface="Calibri Light"/>
              </a:rPr>
            </a:br>
            <a:r>
              <a:rPr lang="en-US" sz="2800" spc="80" dirty="0">
                <a:effectLst>
                  <a:outerShdw blurRad="38100" dist="38100" dir="2700000" algn="tl">
                    <a:srgbClr val="000000">
                      <a:alpha val="43137"/>
                    </a:srgbClr>
                  </a:outerShdw>
                </a:effectLst>
                <a:latin typeface="Tw Cen MT" panose="020B0602020104020603" pitchFamily="34" charset="0"/>
                <a:cs typeface="Calibri Light"/>
              </a:rPr>
              <a:t>about this image?  </a:t>
            </a:r>
          </a:p>
          <a:p>
            <a:pPr algn="ctr"/>
            <a:endParaRPr lang="en-US" sz="1600" spc="80" dirty="0">
              <a:effectLst>
                <a:outerShdw blurRad="38100" dist="38100" dir="2700000" algn="tl">
                  <a:srgbClr val="000000">
                    <a:alpha val="43137"/>
                  </a:srgbClr>
                </a:outerShdw>
              </a:effectLst>
              <a:latin typeface="Tw Cen MT" panose="020B0602020104020603" pitchFamily="34" charset="0"/>
              <a:cs typeface="Calibri Light"/>
            </a:endParaRPr>
          </a:p>
          <a:p>
            <a:pPr algn="ctr"/>
            <a:r>
              <a:rPr lang="en-US" sz="2800" spc="80" dirty="0">
                <a:effectLst>
                  <a:outerShdw blurRad="38100" dist="38100" dir="2700000" algn="tl">
                    <a:srgbClr val="000000">
                      <a:alpha val="43137"/>
                    </a:srgbClr>
                  </a:outerShdw>
                </a:effectLst>
                <a:latin typeface="Tw Cen MT" panose="020B0602020104020603" pitchFamily="34" charset="0"/>
                <a:cs typeface="Calibri Light"/>
              </a:rPr>
              <a:t>What are your </a:t>
            </a:r>
            <a:r>
              <a:rPr lang="en-US" sz="2800" b="1" spc="80" dirty="0">
                <a:effectLst>
                  <a:outerShdw blurRad="38100" dist="38100" dir="2700000" algn="tl">
                    <a:srgbClr val="000000">
                      <a:alpha val="43137"/>
                    </a:srgbClr>
                  </a:outerShdw>
                </a:effectLst>
                <a:latin typeface="Tw Cen MT" panose="020B0602020104020603" pitchFamily="34" charset="0"/>
                <a:cs typeface="Calibri Light"/>
              </a:rPr>
              <a:t>initial thoughts</a:t>
            </a:r>
            <a:r>
              <a:rPr lang="en-US" sz="2800" spc="80" dirty="0">
                <a:effectLst>
                  <a:outerShdw blurRad="38100" dist="38100" dir="2700000" algn="tl">
                    <a:srgbClr val="000000">
                      <a:alpha val="43137"/>
                    </a:srgbClr>
                  </a:outerShdw>
                </a:effectLst>
                <a:latin typeface="Tw Cen MT" panose="020B0602020104020603" pitchFamily="34" charset="0"/>
                <a:cs typeface="Calibri Light"/>
              </a:rPr>
              <a:t>, </a:t>
            </a:r>
            <a:br>
              <a:rPr lang="en-US" sz="2800" spc="80" dirty="0">
                <a:effectLst>
                  <a:outerShdw blurRad="38100" dist="38100" dir="2700000" algn="tl">
                    <a:srgbClr val="000000">
                      <a:alpha val="43137"/>
                    </a:srgbClr>
                  </a:outerShdw>
                </a:effectLst>
                <a:latin typeface="Tw Cen MT" panose="020B0602020104020603" pitchFamily="34" charset="0"/>
                <a:cs typeface="Calibri Light"/>
              </a:rPr>
            </a:br>
            <a:r>
              <a:rPr lang="en-US" sz="2800" spc="80" dirty="0">
                <a:effectLst>
                  <a:outerShdw blurRad="38100" dist="38100" dir="2700000" algn="tl">
                    <a:srgbClr val="000000">
                      <a:alpha val="43137"/>
                    </a:srgbClr>
                  </a:outerShdw>
                </a:effectLst>
                <a:latin typeface="Tw Cen MT" panose="020B0602020104020603" pitchFamily="34" charset="0"/>
                <a:cs typeface="Calibri Light"/>
              </a:rPr>
              <a:t>looking at it?</a:t>
            </a:r>
            <a:endParaRPr lang="en-US" sz="3200" spc="80" dirty="0">
              <a:effectLst>
                <a:outerShdw blurRad="38100" dist="38100" dir="2700000" algn="tl">
                  <a:srgbClr val="000000">
                    <a:alpha val="43137"/>
                  </a:srgbClr>
                </a:outerShdw>
              </a:effectLst>
              <a:latin typeface="Tw Cen MT" panose="020B0602020104020603" pitchFamily="34" charset="0"/>
              <a:cs typeface="Calibri Light"/>
            </a:endParaRPr>
          </a:p>
        </p:txBody>
      </p:sp>
      <p:pic>
        <p:nvPicPr>
          <p:cNvPr id="10" name="Picture 9">
            <a:extLst>
              <a:ext uri="{FF2B5EF4-FFF2-40B4-BE49-F238E27FC236}">
                <a16:creationId xmlns:a16="http://schemas.microsoft.com/office/drawing/2014/main" id="{C43660E4-6E96-40B0-8227-C6DF84BDA100}"/>
              </a:ext>
            </a:extLst>
          </p:cNvPr>
          <p:cNvPicPr>
            <a:picLocks noChangeAspect="1"/>
          </p:cNvPicPr>
          <p:nvPr/>
        </p:nvPicPr>
        <p:blipFill rotWithShape="1">
          <a:blip r:embed="rId4">
            <a:extLst>
              <a:ext uri="{28A0092B-C50C-407E-A947-70E740481C1C}">
                <a14:useLocalDpi xmlns:a14="http://schemas.microsoft.com/office/drawing/2010/main" val="0"/>
              </a:ext>
            </a:extLst>
          </a:blip>
          <a:srcRect l="51985" t="165" b="-165"/>
          <a:stretch/>
        </p:blipFill>
        <p:spPr>
          <a:xfrm>
            <a:off x="-5" y="0"/>
            <a:ext cx="5001779" cy="6858000"/>
          </a:xfrm>
          <a:prstGeom prst="rect">
            <a:avLst/>
          </a:prstGeom>
        </p:spPr>
      </p:pic>
      <p:sp>
        <p:nvSpPr>
          <p:cNvPr id="12" name="TextBox 11">
            <a:extLst>
              <a:ext uri="{FF2B5EF4-FFF2-40B4-BE49-F238E27FC236}">
                <a16:creationId xmlns:a16="http://schemas.microsoft.com/office/drawing/2014/main" id="{0781AAE0-CB8D-4072-A46D-07AB658720AF}"/>
              </a:ext>
            </a:extLst>
          </p:cNvPr>
          <p:cNvSpPr txBox="1"/>
          <p:nvPr/>
        </p:nvSpPr>
        <p:spPr>
          <a:xfrm>
            <a:off x="7873063" y="5979091"/>
            <a:ext cx="4072974" cy="1015663"/>
          </a:xfrm>
          <a:prstGeom prst="rect">
            <a:avLst/>
          </a:prstGeom>
          <a:noFill/>
        </p:spPr>
        <p:txBody>
          <a:bodyPr wrap="none" rtlCol="0">
            <a:spAutoFit/>
          </a:bodyPr>
          <a:lstStyle/>
          <a:p>
            <a:r>
              <a:rPr lang="en-US" sz="6000" b="1" dirty="0">
                <a:solidFill>
                  <a:schemeClr val="bg1"/>
                </a:solidFill>
              </a:rPr>
              <a:t>Let’s discuss</a:t>
            </a:r>
          </a:p>
        </p:txBody>
      </p:sp>
    </p:spTree>
    <p:extLst>
      <p:ext uri="{BB962C8B-B14F-4D97-AF65-F5344CB8AC3E}">
        <p14:creationId xmlns:p14="http://schemas.microsoft.com/office/powerpoint/2010/main" val="4262617954"/>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descr="Picture 6">
            <a:extLst>
              <a:ext uri="{FF2B5EF4-FFF2-40B4-BE49-F238E27FC236}">
                <a16:creationId xmlns:a16="http://schemas.microsoft.com/office/drawing/2014/main" id="{43F62025-1AF8-449E-91A6-EA4FDF2F8D0A}"/>
              </a:ext>
            </a:extLst>
          </p:cNvPr>
          <p:cNvPicPr>
            <a:picLocks noChangeAspect="1"/>
          </p:cNvPicPr>
          <p:nvPr/>
        </p:nvPicPr>
        <p:blipFill>
          <a:blip r:embed="rId3">
            <a:duotone>
              <a:schemeClr val="bg2">
                <a:shade val="45000"/>
                <a:satMod val="135000"/>
              </a:schemeClr>
              <a:prstClr val="white"/>
            </a:duotone>
            <a:alphaModFix amt="36000"/>
          </a:blip>
          <a:stretch>
            <a:fillRect/>
          </a:stretch>
        </p:blipFill>
        <p:spPr>
          <a:xfrm>
            <a:off x="0" y="-1656"/>
            <a:ext cx="12192000" cy="6870731"/>
          </a:xfrm>
          <a:prstGeom prst="rect">
            <a:avLst/>
          </a:prstGeom>
          <a:solidFill>
            <a:srgbClr val="E7A2A3">
              <a:alpha val="34000"/>
            </a:srgbClr>
          </a:solidFill>
          <a:ln w="12700">
            <a:miter lim="400000"/>
          </a:ln>
        </p:spPr>
      </p:pic>
      <p:sp>
        <p:nvSpPr>
          <p:cNvPr id="3" name="Rectangle 2">
            <a:extLst>
              <a:ext uri="{FF2B5EF4-FFF2-40B4-BE49-F238E27FC236}">
                <a16:creationId xmlns:a16="http://schemas.microsoft.com/office/drawing/2014/main" id="{D627048E-74BD-41BC-B0E8-A993FE1A3C93}"/>
              </a:ext>
            </a:extLst>
          </p:cNvPr>
          <p:cNvSpPr/>
          <p:nvPr/>
        </p:nvSpPr>
        <p:spPr>
          <a:xfrm>
            <a:off x="0" y="0"/>
            <a:ext cx="12192000" cy="6858000"/>
          </a:xfrm>
          <a:prstGeom prst="rect">
            <a:avLst/>
          </a:prstGeom>
          <a:solidFill>
            <a:srgbClr val="92D050">
              <a:alpha val="7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ight Triangle 3">
            <a:extLst>
              <a:ext uri="{FF2B5EF4-FFF2-40B4-BE49-F238E27FC236}">
                <a16:creationId xmlns:a16="http://schemas.microsoft.com/office/drawing/2014/main" id="{A1672BCA-5CA7-471B-B83B-326D8F4CFA91}"/>
              </a:ext>
            </a:extLst>
          </p:cNvPr>
          <p:cNvSpPr/>
          <p:nvPr/>
        </p:nvSpPr>
        <p:spPr>
          <a:xfrm rot="5400000">
            <a:off x="5921020" y="-5932312"/>
            <a:ext cx="349959" cy="12192002"/>
          </a:xfrm>
          <a:prstGeom prst="rtTriangle">
            <a:avLst/>
          </a:prstGeom>
          <a:solidFill>
            <a:srgbClr val="7030A0">
              <a:alpha val="7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7" name="Rectangle 6">
            <a:extLst>
              <a:ext uri="{FF2B5EF4-FFF2-40B4-BE49-F238E27FC236}">
                <a16:creationId xmlns:a16="http://schemas.microsoft.com/office/drawing/2014/main" id="{5CA6B862-0E10-493D-8349-E8ED4A10E497}"/>
              </a:ext>
            </a:extLst>
          </p:cNvPr>
          <p:cNvSpPr/>
          <p:nvPr/>
        </p:nvSpPr>
        <p:spPr>
          <a:xfrm>
            <a:off x="5954608" y="370493"/>
            <a:ext cx="6248068" cy="2677656"/>
          </a:xfrm>
          <a:prstGeom prst="rect">
            <a:avLst/>
          </a:prstGeom>
        </p:spPr>
        <p:txBody>
          <a:bodyPr wrap="square">
            <a:spAutoFit/>
          </a:bodyPr>
          <a:lstStyle/>
          <a:p>
            <a:r>
              <a:rPr lang="en-US" sz="2800" dirty="0">
                <a:latin typeface="Tw Cen MT" panose="020B0602020104020603" pitchFamily="34" charset="0"/>
              </a:rPr>
              <a:t>The biggest mystery is the image itself - scientific tests show the image </a:t>
            </a:r>
            <a:br>
              <a:rPr lang="en-US" sz="2800" dirty="0">
                <a:latin typeface="Tw Cen MT" panose="020B0602020104020603" pitchFamily="34" charset="0"/>
              </a:rPr>
            </a:br>
            <a:r>
              <a:rPr lang="en-US" sz="2800" b="1" dirty="0">
                <a:latin typeface="Tw Cen MT" panose="020B0602020104020603" pitchFamily="34" charset="0"/>
              </a:rPr>
              <a:t>was not produced </a:t>
            </a:r>
            <a:r>
              <a:rPr lang="en-US" sz="2800" dirty="0">
                <a:latin typeface="Tw Cen MT" panose="020B0602020104020603" pitchFamily="34" charset="0"/>
              </a:rPr>
              <a:t>by any of today’s known technologies (</a:t>
            </a:r>
            <a:r>
              <a:rPr lang="en-US" sz="2800" dirty="0" err="1">
                <a:latin typeface="Tw Cen MT" panose="020B0602020104020603" pitchFamily="34" charset="0"/>
              </a:rPr>
              <a:t>ie</a:t>
            </a:r>
            <a:r>
              <a:rPr lang="en-US" sz="2800" dirty="0">
                <a:latin typeface="Tw Cen MT" panose="020B0602020104020603" pitchFamily="34" charset="0"/>
              </a:rPr>
              <a:t>. paints, dyes, chemicals, vapor, scorching, etching or any other known techniques!)</a:t>
            </a:r>
          </a:p>
        </p:txBody>
      </p:sp>
      <p:pic>
        <p:nvPicPr>
          <p:cNvPr id="11" name="Picture 10">
            <a:extLst>
              <a:ext uri="{FF2B5EF4-FFF2-40B4-BE49-F238E27FC236}">
                <a16:creationId xmlns:a16="http://schemas.microsoft.com/office/drawing/2014/main" id="{4640121F-8898-4A15-8B94-C236E83CC58F}"/>
              </a:ext>
            </a:extLst>
          </p:cNvPr>
          <p:cNvPicPr>
            <a:picLocks noChangeAspect="1"/>
          </p:cNvPicPr>
          <p:nvPr/>
        </p:nvPicPr>
        <p:blipFill rotWithShape="1">
          <a:blip r:embed="rId4">
            <a:extLst>
              <a:ext uri="{28A0092B-C50C-407E-A947-70E740481C1C}">
                <a14:useLocalDpi xmlns:a14="http://schemas.microsoft.com/office/drawing/2010/main" val="0"/>
              </a:ext>
            </a:extLst>
          </a:blip>
          <a:srcRect l="201" t="5078" r="51918" b="20613"/>
          <a:stretch/>
        </p:blipFill>
        <p:spPr>
          <a:xfrm>
            <a:off x="320566" y="599152"/>
            <a:ext cx="5602013" cy="5723494"/>
          </a:xfrm>
          <a:prstGeom prst="rect">
            <a:avLst/>
          </a:prstGeom>
        </p:spPr>
      </p:pic>
      <p:sp>
        <p:nvSpPr>
          <p:cNvPr id="12" name="Rectangle 11">
            <a:extLst>
              <a:ext uri="{FF2B5EF4-FFF2-40B4-BE49-F238E27FC236}">
                <a16:creationId xmlns:a16="http://schemas.microsoft.com/office/drawing/2014/main" id="{054D7828-50B8-4D8B-AD1E-4CB1AF42291D}"/>
              </a:ext>
            </a:extLst>
          </p:cNvPr>
          <p:cNvSpPr/>
          <p:nvPr/>
        </p:nvSpPr>
        <p:spPr>
          <a:xfrm>
            <a:off x="7854595" y="5884971"/>
            <a:ext cx="3163472" cy="523220"/>
          </a:xfrm>
          <a:prstGeom prst="rect">
            <a:avLst/>
          </a:prstGeom>
        </p:spPr>
        <p:txBody>
          <a:bodyPr wrap="square">
            <a:spAutoFit/>
          </a:bodyPr>
          <a:lstStyle/>
          <a:p>
            <a:r>
              <a:rPr lang="en-US" sz="2800" dirty="0">
                <a:latin typeface="Tw Cen MT" panose="020B0602020104020603" pitchFamily="34" charset="0"/>
              </a:rPr>
              <a:t>Image-Closeup(Eye)</a:t>
            </a:r>
          </a:p>
        </p:txBody>
      </p:sp>
      <p:pic>
        <p:nvPicPr>
          <p:cNvPr id="10" name="Picture 9">
            <a:extLst>
              <a:ext uri="{FF2B5EF4-FFF2-40B4-BE49-F238E27FC236}">
                <a16:creationId xmlns:a16="http://schemas.microsoft.com/office/drawing/2014/main" id="{27F1E7B5-ECD4-40A4-9D7E-3BD3ED7423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11427" y="3087043"/>
            <a:ext cx="4187329" cy="2766104"/>
          </a:xfrm>
          <a:prstGeom prst="rect">
            <a:avLst/>
          </a:prstGeom>
        </p:spPr>
      </p:pic>
      <p:sp>
        <p:nvSpPr>
          <p:cNvPr id="13" name="TextBox 12">
            <a:extLst>
              <a:ext uri="{FF2B5EF4-FFF2-40B4-BE49-F238E27FC236}">
                <a16:creationId xmlns:a16="http://schemas.microsoft.com/office/drawing/2014/main" id="{74142A43-2949-455B-B229-1E133111117A}"/>
              </a:ext>
            </a:extLst>
          </p:cNvPr>
          <p:cNvSpPr txBox="1"/>
          <p:nvPr/>
        </p:nvSpPr>
        <p:spPr>
          <a:xfrm>
            <a:off x="0" y="-11947"/>
            <a:ext cx="4151586" cy="276999"/>
          </a:xfrm>
          <a:prstGeom prst="rect">
            <a:avLst/>
          </a:prstGeom>
          <a:noFill/>
        </p:spPr>
        <p:txBody>
          <a:bodyPr wrap="square" rtlCol="0">
            <a:spAutoFit/>
          </a:bodyPr>
          <a:lstStyle/>
          <a:p>
            <a:r>
              <a:rPr lang="en-US" sz="1200" dirty="0">
                <a:solidFill>
                  <a:schemeClr val="bg1">
                    <a:lumMod val="75000"/>
                  </a:schemeClr>
                </a:solidFill>
                <a:latin typeface="Arial Narrow" panose="020B0606020202030204" pitchFamily="34" charset="0"/>
              </a:rPr>
              <a:t>Photo Closeup (Eye) ©1978 Mark Evans Collection, STERA, Inc.</a:t>
            </a:r>
          </a:p>
        </p:txBody>
      </p:sp>
    </p:spTree>
    <p:extLst>
      <p:ext uri="{BB962C8B-B14F-4D97-AF65-F5344CB8AC3E}">
        <p14:creationId xmlns:p14="http://schemas.microsoft.com/office/powerpoint/2010/main" val="29280318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descr="Picture 6">
            <a:extLst>
              <a:ext uri="{FF2B5EF4-FFF2-40B4-BE49-F238E27FC236}">
                <a16:creationId xmlns:a16="http://schemas.microsoft.com/office/drawing/2014/main" id="{43F62025-1AF8-449E-91A6-EA4FDF2F8D0A}"/>
              </a:ext>
            </a:extLst>
          </p:cNvPr>
          <p:cNvPicPr>
            <a:picLocks noChangeAspect="1"/>
          </p:cNvPicPr>
          <p:nvPr/>
        </p:nvPicPr>
        <p:blipFill>
          <a:blip r:embed="rId3">
            <a:duotone>
              <a:schemeClr val="bg2">
                <a:shade val="45000"/>
                <a:satMod val="135000"/>
              </a:schemeClr>
              <a:prstClr val="white"/>
            </a:duotone>
            <a:alphaModFix amt="36000"/>
          </a:blip>
          <a:stretch>
            <a:fillRect/>
          </a:stretch>
        </p:blipFill>
        <p:spPr>
          <a:xfrm>
            <a:off x="0" y="-1656"/>
            <a:ext cx="12192000" cy="6870731"/>
          </a:xfrm>
          <a:prstGeom prst="rect">
            <a:avLst/>
          </a:prstGeom>
          <a:solidFill>
            <a:srgbClr val="E7A2A3">
              <a:alpha val="34000"/>
            </a:srgbClr>
          </a:solidFill>
          <a:ln w="12700">
            <a:miter lim="400000"/>
          </a:ln>
        </p:spPr>
      </p:pic>
      <p:sp>
        <p:nvSpPr>
          <p:cNvPr id="3" name="Rectangle 2">
            <a:extLst>
              <a:ext uri="{FF2B5EF4-FFF2-40B4-BE49-F238E27FC236}">
                <a16:creationId xmlns:a16="http://schemas.microsoft.com/office/drawing/2014/main" id="{D627048E-74BD-41BC-B0E8-A993FE1A3C93}"/>
              </a:ext>
            </a:extLst>
          </p:cNvPr>
          <p:cNvSpPr/>
          <p:nvPr/>
        </p:nvSpPr>
        <p:spPr>
          <a:xfrm>
            <a:off x="0" y="0"/>
            <a:ext cx="12192000" cy="6858000"/>
          </a:xfrm>
          <a:prstGeom prst="rect">
            <a:avLst/>
          </a:prstGeom>
          <a:solidFill>
            <a:srgbClr val="92D050">
              <a:alpha val="7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Picture 13" hidden="1">
            <a:extLst>
              <a:ext uri="{FF2B5EF4-FFF2-40B4-BE49-F238E27FC236}">
                <a16:creationId xmlns:a16="http://schemas.microsoft.com/office/drawing/2014/main" id="{F0D9DE02-2483-4FF2-AE57-33E5654841FA}"/>
              </a:ext>
            </a:extLst>
          </p:cNvPr>
          <p:cNvPicPr>
            <a:picLocks noChangeAspect="1"/>
          </p:cNvPicPr>
          <p:nvPr/>
        </p:nvPicPr>
        <p:blipFill rotWithShape="1">
          <a:blip r:embed="rId4">
            <a:extLst>
              <a:ext uri="{28A0092B-C50C-407E-A947-70E740481C1C}">
                <a14:useLocalDpi xmlns:a14="http://schemas.microsoft.com/office/drawing/2010/main" val="0"/>
              </a:ext>
            </a:extLst>
          </a:blip>
          <a:srcRect t="10152" r="45098" b="43525"/>
          <a:stretch/>
        </p:blipFill>
        <p:spPr>
          <a:xfrm>
            <a:off x="-4" y="-11291"/>
            <a:ext cx="12192003" cy="6858000"/>
          </a:xfrm>
          <a:prstGeom prst="rect">
            <a:avLst/>
          </a:prstGeom>
        </p:spPr>
      </p:pic>
      <p:pic>
        <p:nvPicPr>
          <p:cNvPr id="15" name="Picture 14">
            <a:extLst>
              <a:ext uri="{FF2B5EF4-FFF2-40B4-BE49-F238E27FC236}">
                <a16:creationId xmlns:a16="http://schemas.microsoft.com/office/drawing/2014/main" id="{5DFAF17F-F796-408A-B7A1-76E0BEFBD4B0}"/>
              </a:ext>
            </a:extLst>
          </p:cNvPr>
          <p:cNvPicPr>
            <a:picLocks noChangeAspect="1"/>
          </p:cNvPicPr>
          <p:nvPr/>
        </p:nvPicPr>
        <p:blipFill rotWithShape="1">
          <a:blip r:embed="rId5">
            <a:extLst>
              <a:ext uri="{28A0092B-C50C-407E-A947-70E740481C1C}">
                <a14:useLocalDpi xmlns:a14="http://schemas.microsoft.com/office/drawing/2010/main" val="0"/>
              </a:ext>
            </a:extLst>
          </a:blip>
          <a:srcRect t="19717" r="34394" b="24928"/>
          <a:stretch/>
        </p:blipFill>
        <p:spPr>
          <a:xfrm>
            <a:off x="-2" y="-11291"/>
            <a:ext cx="12192000" cy="6858000"/>
          </a:xfrm>
          <a:prstGeom prst="rect">
            <a:avLst/>
          </a:prstGeom>
        </p:spPr>
      </p:pic>
      <p:sp>
        <p:nvSpPr>
          <p:cNvPr id="13" name="Rectangle 12">
            <a:extLst>
              <a:ext uri="{FF2B5EF4-FFF2-40B4-BE49-F238E27FC236}">
                <a16:creationId xmlns:a16="http://schemas.microsoft.com/office/drawing/2014/main" id="{C7BBA1EE-0B3D-42A7-9032-AC271DD43B9A}"/>
              </a:ext>
            </a:extLst>
          </p:cNvPr>
          <p:cNvSpPr/>
          <p:nvPr/>
        </p:nvSpPr>
        <p:spPr>
          <a:xfrm>
            <a:off x="189185" y="3032612"/>
            <a:ext cx="11420977" cy="3693802"/>
          </a:xfrm>
          <a:prstGeom prst="rect">
            <a:avLst/>
          </a:prstGeom>
          <a:solidFill>
            <a:schemeClr val="bg2">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410241D1-E15C-42C1-865F-9FDE50C5210D}"/>
              </a:ext>
            </a:extLst>
          </p:cNvPr>
          <p:cNvSpPr/>
          <p:nvPr/>
        </p:nvSpPr>
        <p:spPr>
          <a:xfrm>
            <a:off x="294604" y="3098875"/>
            <a:ext cx="7329269" cy="1384995"/>
          </a:xfrm>
          <a:prstGeom prst="rect">
            <a:avLst/>
          </a:prstGeom>
        </p:spPr>
        <p:txBody>
          <a:bodyPr wrap="square">
            <a:spAutoFit/>
          </a:bodyPr>
          <a:lstStyle/>
          <a:p>
            <a:r>
              <a:rPr lang="en-US" sz="2800" dirty="0">
                <a:latin typeface="Tw Cen MT" panose="020B0602020104020603" pitchFamily="34" charset="0"/>
              </a:rPr>
              <a:t>Various tests done on the shroud suggest </a:t>
            </a:r>
          </a:p>
          <a:p>
            <a:r>
              <a:rPr lang="en-US" sz="2800" dirty="0">
                <a:latin typeface="Tw Cen MT" panose="020B0602020104020603" pitchFamily="34" charset="0"/>
              </a:rPr>
              <a:t>that it could be the burial shroud of Christ, </a:t>
            </a:r>
          </a:p>
          <a:p>
            <a:r>
              <a:rPr lang="en-US" sz="2800" dirty="0">
                <a:latin typeface="Tw Cen MT" panose="020B0602020104020603" pitchFamily="34" charset="0"/>
              </a:rPr>
              <a:t>due to the combination of three kinds of evidence:  </a:t>
            </a:r>
          </a:p>
        </p:txBody>
      </p:sp>
      <p:sp>
        <p:nvSpPr>
          <p:cNvPr id="8" name="Rectangle 7">
            <a:extLst>
              <a:ext uri="{FF2B5EF4-FFF2-40B4-BE49-F238E27FC236}">
                <a16:creationId xmlns:a16="http://schemas.microsoft.com/office/drawing/2014/main" id="{66637A0C-6DC6-4D62-B957-7449462A0BE0}"/>
              </a:ext>
            </a:extLst>
          </p:cNvPr>
          <p:cNvSpPr/>
          <p:nvPr/>
        </p:nvSpPr>
        <p:spPr>
          <a:xfrm>
            <a:off x="254187" y="4545909"/>
            <a:ext cx="11420978" cy="2677656"/>
          </a:xfrm>
          <a:prstGeom prst="rect">
            <a:avLst/>
          </a:prstGeom>
        </p:spPr>
        <p:txBody>
          <a:bodyPr wrap="square">
            <a:spAutoFit/>
          </a:bodyPr>
          <a:lstStyle/>
          <a:p>
            <a:pPr marL="285750" indent="-285750">
              <a:buFont typeface="Arial" panose="020B0604020202020204" pitchFamily="34" charset="0"/>
              <a:buChar char="•"/>
            </a:pPr>
            <a:r>
              <a:rPr lang="en-US" sz="2800" b="1" dirty="0">
                <a:latin typeface="Tw Cen MT" panose="020B0602020104020603" pitchFamily="34" charset="0"/>
              </a:rPr>
              <a:t>Anatomical details </a:t>
            </a:r>
            <a:r>
              <a:rPr lang="en-US" sz="2800" dirty="0">
                <a:latin typeface="Tw Cen MT" panose="020B0602020104020603" pitchFamily="34" charset="0"/>
              </a:rPr>
              <a:t>that correspond to the unusual set of injuries described in the gospels, historical Roman-style crucifixions, and relative images of Christ</a:t>
            </a:r>
          </a:p>
          <a:p>
            <a:pPr marL="285750" indent="-285750">
              <a:buFont typeface="Arial" panose="020B0604020202020204" pitchFamily="34" charset="0"/>
              <a:buChar char="•"/>
            </a:pPr>
            <a:r>
              <a:rPr lang="en-US" sz="2800" dirty="0">
                <a:latin typeface="Tw Cen MT" panose="020B0602020104020603" pitchFamily="34" charset="0"/>
              </a:rPr>
              <a:t>Ultra, ultra high-energy </a:t>
            </a:r>
            <a:r>
              <a:rPr lang="en-US" sz="2800" b="1" dirty="0">
                <a:latin typeface="Tw Cen MT" panose="020B0602020104020603" pitchFamily="34" charset="0"/>
              </a:rPr>
              <a:t>image formation </a:t>
            </a:r>
            <a:r>
              <a:rPr lang="en-US" sz="2800" dirty="0">
                <a:latin typeface="Tw Cen MT" panose="020B0602020104020603" pitchFamily="34" charset="0"/>
              </a:rPr>
              <a:t>implying a spiritual and glorious Resurrection</a:t>
            </a:r>
          </a:p>
          <a:p>
            <a:pPr marL="285750" indent="-285750">
              <a:buFont typeface="Arial" panose="020B0604020202020204" pitchFamily="34" charset="0"/>
              <a:buChar char="•"/>
            </a:pPr>
            <a:r>
              <a:rPr lang="en-US" sz="2800" b="1" dirty="0">
                <a:latin typeface="Tw Cen MT" panose="020B0602020104020603" pitchFamily="34" charset="0"/>
              </a:rPr>
              <a:t>Dating analyses </a:t>
            </a:r>
            <a:r>
              <a:rPr lang="en-US" sz="2800" dirty="0">
                <a:latin typeface="Tw Cen MT" panose="020B0602020104020603" pitchFamily="34" charset="0"/>
              </a:rPr>
              <a:t>that place it at the time of Christ</a:t>
            </a:r>
          </a:p>
          <a:p>
            <a:pPr marL="285750" indent="-285750">
              <a:buFont typeface="Arial" panose="020B0604020202020204" pitchFamily="34" charset="0"/>
              <a:buChar char="•"/>
            </a:pPr>
            <a:endParaRPr lang="en-US" sz="2800" dirty="0">
              <a:latin typeface="Tw Cen MT" panose="020B0602020104020603" pitchFamily="34" charset="0"/>
            </a:endParaRPr>
          </a:p>
        </p:txBody>
      </p:sp>
    </p:spTree>
    <p:extLst>
      <p:ext uri="{BB962C8B-B14F-4D97-AF65-F5344CB8AC3E}">
        <p14:creationId xmlns:p14="http://schemas.microsoft.com/office/powerpoint/2010/main" val="11757468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descr="Picture 6">
            <a:extLst>
              <a:ext uri="{FF2B5EF4-FFF2-40B4-BE49-F238E27FC236}">
                <a16:creationId xmlns:a16="http://schemas.microsoft.com/office/drawing/2014/main" id="{43F62025-1AF8-449E-91A6-EA4FDF2F8D0A}"/>
              </a:ext>
            </a:extLst>
          </p:cNvPr>
          <p:cNvPicPr>
            <a:picLocks noChangeAspect="1"/>
          </p:cNvPicPr>
          <p:nvPr/>
        </p:nvPicPr>
        <p:blipFill>
          <a:blip r:embed="rId3">
            <a:duotone>
              <a:schemeClr val="bg2">
                <a:shade val="45000"/>
                <a:satMod val="135000"/>
              </a:schemeClr>
              <a:prstClr val="white"/>
            </a:duotone>
            <a:alphaModFix amt="36000"/>
          </a:blip>
          <a:stretch>
            <a:fillRect/>
          </a:stretch>
        </p:blipFill>
        <p:spPr>
          <a:xfrm>
            <a:off x="0" y="-1656"/>
            <a:ext cx="12192000" cy="6870731"/>
          </a:xfrm>
          <a:prstGeom prst="rect">
            <a:avLst/>
          </a:prstGeom>
          <a:solidFill>
            <a:srgbClr val="E7A2A3">
              <a:alpha val="34000"/>
            </a:srgbClr>
          </a:solidFill>
          <a:ln w="12700">
            <a:miter lim="400000"/>
          </a:ln>
        </p:spPr>
      </p:pic>
      <p:sp>
        <p:nvSpPr>
          <p:cNvPr id="3" name="Rectangle 2">
            <a:extLst>
              <a:ext uri="{FF2B5EF4-FFF2-40B4-BE49-F238E27FC236}">
                <a16:creationId xmlns:a16="http://schemas.microsoft.com/office/drawing/2014/main" id="{D627048E-74BD-41BC-B0E8-A993FE1A3C93}"/>
              </a:ext>
            </a:extLst>
          </p:cNvPr>
          <p:cNvSpPr/>
          <p:nvPr/>
        </p:nvSpPr>
        <p:spPr>
          <a:xfrm>
            <a:off x="0" y="-36544"/>
            <a:ext cx="12192000" cy="6858000"/>
          </a:xfrm>
          <a:prstGeom prst="rect">
            <a:avLst/>
          </a:prstGeom>
          <a:solidFill>
            <a:srgbClr val="92D050">
              <a:alpha val="7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a:extLst>
              <a:ext uri="{FF2B5EF4-FFF2-40B4-BE49-F238E27FC236}">
                <a16:creationId xmlns:a16="http://schemas.microsoft.com/office/drawing/2014/main" id="{1B1CEA8E-BB8A-4F0E-BF4F-5737E84D4C8C}"/>
              </a:ext>
            </a:extLst>
          </p:cNvPr>
          <p:cNvPicPr>
            <a:picLocks noChangeAspect="1"/>
          </p:cNvPicPr>
          <p:nvPr/>
        </p:nvPicPr>
        <p:blipFill rotWithShape="1">
          <a:blip r:embed="rId4">
            <a:extLst>
              <a:ext uri="{28A0092B-C50C-407E-A947-70E740481C1C}">
                <a14:useLocalDpi xmlns:a14="http://schemas.microsoft.com/office/drawing/2010/main" val="0"/>
              </a:ext>
            </a:extLst>
          </a:blip>
          <a:srcRect l="25377" t="28146" r="13169" b="48655"/>
          <a:stretch/>
        </p:blipFill>
        <p:spPr>
          <a:xfrm rot="10800000">
            <a:off x="-3" y="0"/>
            <a:ext cx="4789881" cy="6858000"/>
          </a:xfrm>
          <a:prstGeom prst="rect">
            <a:avLst/>
          </a:prstGeom>
        </p:spPr>
      </p:pic>
      <p:sp>
        <p:nvSpPr>
          <p:cNvPr id="7" name="Rectangle 6">
            <a:extLst>
              <a:ext uri="{FF2B5EF4-FFF2-40B4-BE49-F238E27FC236}">
                <a16:creationId xmlns:a16="http://schemas.microsoft.com/office/drawing/2014/main" id="{C1B4C7F8-6ECE-437C-A4B3-657D8CFE6490}"/>
              </a:ext>
            </a:extLst>
          </p:cNvPr>
          <p:cNvSpPr/>
          <p:nvPr/>
        </p:nvSpPr>
        <p:spPr>
          <a:xfrm>
            <a:off x="5102757" y="3259724"/>
            <a:ext cx="7097405" cy="1938992"/>
          </a:xfrm>
          <a:prstGeom prst="rect">
            <a:avLst/>
          </a:prstGeom>
        </p:spPr>
        <p:txBody>
          <a:bodyPr wrap="square">
            <a:spAutoFit/>
          </a:bodyPr>
          <a:lstStyle/>
          <a:p>
            <a:r>
              <a:rPr lang="en-US" sz="2400" dirty="0">
                <a:latin typeface="Tw Cen MT" panose="020B0602020104020603" pitchFamily="34" charset="0"/>
              </a:rPr>
              <a:t>The bloodstains </a:t>
            </a:r>
            <a:r>
              <a:rPr lang="en-US" sz="2400" b="1" dirty="0">
                <a:latin typeface="Tw Cen MT" panose="020B0602020104020603" pitchFamily="34" charset="0"/>
              </a:rPr>
              <a:t>match up anatomically </a:t>
            </a:r>
            <a:r>
              <a:rPr lang="en-US" sz="2400" dirty="0">
                <a:latin typeface="Tw Cen MT" panose="020B0602020104020603" pitchFamily="34" charset="0"/>
              </a:rPr>
              <a:t>with the image, </a:t>
            </a:r>
          </a:p>
          <a:p>
            <a:r>
              <a:rPr lang="en-US" sz="2400" b="1" dirty="0">
                <a:latin typeface="Tw Cen MT" panose="020B0602020104020603" pitchFamily="34" charset="0"/>
              </a:rPr>
              <a:t>but</a:t>
            </a:r>
            <a:r>
              <a:rPr lang="en-US" sz="2400" dirty="0">
                <a:latin typeface="Tw Cen MT" panose="020B0602020104020603" pitchFamily="34" charset="0"/>
              </a:rPr>
              <a:t> the image had to have formed </a:t>
            </a:r>
            <a:r>
              <a:rPr lang="en-US" sz="2400" b="1" dirty="0">
                <a:latin typeface="Tw Cen MT" panose="020B0602020104020603" pitchFamily="34" charset="0"/>
              </a:rPr>
              <a:t>after</a:t>
            </a:r>
            <a:r>
              <a:rPr lang="en-US" sz="2400" dirty="0">
                <a:latin typeface="Tw Cen MT" panose="020B0602020104020603" pitchFamily="34" charset="0"/>
              </a:rPr>
              <a:t> the blood congealed on the cloth!  This is a key piece of scientific  evidence supporting the deduced claim of a later </a:t>
            </a:r>
            <a:r>
              <a:rPr lang="en-US" sz="2400" b="1" dirty="0">
                <a:latin typeface="Tw Cen MT" panose="020B0602020104020603" pitchFamily="34" charset="0"/>
              </a:rPr>
              <a:t>resurrection event</a:t>
            </a:r>
            <a:r>
              <a:rPr lang="en-US" sz="2400" dirty="0">
                <a:latin typeface="Tw Cen MT" panose="020B0602020104020603" pitchFamily="34" charset="0"/>
              </a:rPr>
              <a:t>.</a:t>
            </a:r>
            <a:endParaRPr lang="en-US" sz="1200" dirty="0">
              <a:latin typeface="Tw Cen MT" panose="020B0602020104020603" pitchFamily="34" charset="0"/>
            </a:endParaRPr>
          </a:p>
        </p:txBody>
      </p:sp>
      <p:sp>
        <p:nvSpPr>
          <p:cNvPr id="8" name="Rectangle 7">
            <a:extLst>
              <a:ext uri="{FF2B5EF4-FFF2-40B4-BE49-F238E27FC236}">
                <a16:creationId xmlns:a16="http://schemas.microsoft.com/office/drawing/2014/main" id="{09D97A00-B3B1-49DF-9B2A-4E3CE14F3AA1}"/>
              </a:ext>
            </a:extLst>
          </p:cNvPr>
          <p:cNvSpPr/>
          <p:nvPr/>
        </p:nvSpPr>
        <p:spPr>
          <a:xfrm>
            <a:off x="5102757" y="566057"/>
            <a:ext cx="6784526" cy="584775"/>
          </a:xfrm>
          <a:prstGeom prst="rect">
            <a:avLst/>
          </a:prstGeom>
        </p:spPr>
        <p:txBody>
          <a:bodyPr wrap="square">
            <a:spAutoFit/>
          </a:bodyPr>
          <a:lstStyle/>
          <a:p>
            <a:pPr algn="ctr"/>
            <a:r>
              <a:rPr lang="en-US" sz="3200" b="1" dirty="0">
                <a:latin typeface="Tw Cen MT" panose="020B0602020104020603" pitchFamily="34" charset="0"/>
              </a:rPr>
              <a:t>The Blood Stains</a:t>
            </a:r>
          </a:p>
        </p:txBody>
      </p:sp>
      <p:sp>
        <p:nvSpPr>
          <p:cNvPr id="9" name="Rectangle 8">
            <a:extLst>
              <a:ext uri="{FF2B5EF4-FFF2-40B4-BE49-F238E27FC236}">
                <a16:creationId xmlns:a16="http://schemas.microsoft.com/office/drawing/2014/main" id="{2D0B158B-0734-49FA-8152-4EAB8DF7AA0C}"/>
              </a:ext>
            </a:extLst>
          </p:cNvPr>
          <p:cNvSpPr/>
          <p:nvPr/>
        </p:nvSpPr>
        <p:spPr>
          <a:xfrm>
            <a:off x="5102757" y="1426850"/>
            <a:ext cx="6432102" cy="1384995"/>
          </a:xfrm>
          <a:prstGeom prst="rect">
            <a:avLst/>
          </a:prstGeom>
        </p:spPr>
        <p:txBody>
          <a:bodyPr wrap="square">
            <a:spAutoFit/>
          </a:bodyPr>
          <a:lstStyle/>
          <a:p>
            <a:r>
              <a:rPr lang="en-US" sz="2800" dirty="0">
                <a:latin typeface="Tw Cen MT" panose="020B0602020104020603" pitchFamily="34" charset="0"/>
              </a:rPr>
              <a:t>The Shroud has hundreds of bloodstains suggestive to the specific method and severity of scourging Jesus received. </a:t>
            </a:r>
            <a:endParaRPr lang="en-US" sz="2800" dirty="0"/>
          </a:p>
        </p:txBody>
      </p:sp>
    </p:spTree>
    <p:extLst>
      <p:ext uri="{BB962C8B-B14F-4D97-AF65-F5344CB8AC3E}">
        <p14:creationId xmlns:p14="http://schemas.microsoft.com/office/powerpoint/2010/main" val="34482508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descr="Picture 6">
            <a:extLst>
              <a:ext uri="{FF2B5EF4-FFF2-40B4-BE49-F238E27FC236}">
                <a16:creationId xmlns:a16="http://schemas.microsoft.com/office/drawing/2014/main" id="{43F62025-1AF8-449E-91A6-EA4FDF2F8D0A}"/>
              </a:ext>
            </a:extLst>
          </p:cNvPr>
          <p:cNvPicPr>
            <a:picLocks noChangeAspect="1"/>
          </p:cNvPicPr>
          <p:nvPr/>
        </p:nvPicPr>
        <p:blipFill>
          <a:blip r:embed="rId3">
            <a:duotone>
              <a:schemeClr val="bg2">
                <a:shade val="45000"/>
                <a:satMod val="135000"/>
              </a:schemeClr>
              <a:prstClr val="white"/>
            </a:duotone>
            <a:alphaModFix amt="36000"/>
          </a:blip>
          <a:stretch>
            <a:fillRect/>
          </a:stretch>
        </p:blipFill>
        <p:spPr>
          <a:xfrm>
            <a:off x="0" y="-1656"/>
            <a:ext cx="12192000" cy="6870731"/>
          </a:xfrm>
          <a:prstGeom prst="rect">
            <a:avLst/>
          </a:prstGeom>
          <a:solidFill>
            <a:srgbClr val="E7A2A3">
              <a:alpha val="34000"/>
            </a:srgbClr>
          </a:solidFill>
          <a:ln w="12700">
            <a:miter lim="400000"/>
          </a:ln>
        </p:spPr>
      </p:pic>
      <p:sp>
        <p:nvSpPr>
          <p:cNvPr id="3" name="Rectangle 2">
            <a:extLst>
              <a:ext uri="{FF2B5EF4-FFF2-40B4-BE49-F238E27FC236}">
                <a16:creationId xmlns:a16="http://schemas.microsoft.com/office/drawing/2014/main" id="{D627048E-74BD-41BC-B0E8-A993FE1A3C93}"/>
              </a:ext>
            </a:extLst>
          </p:cNvPr>
          <p:cNvSpPr/>
          <p:nvPr/>
        </p:nvSpPr>
        <p:spPr>
          <a:xfrm>
            <a:off x="0" y="0"/>
            <a:ext cx="12192000" cy="6858000"/>
          </a:xfrm>
          <a:prstGeom prst="rect">
            <a:avLst/>
          </a:prstGeom>
          <a:solidFill>
            <a:srgbClr val="92D050">
              <a:alpha val="7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Picture 15">
            <a:extLst>
              <a:ext uri="{FF2B5EF4-FFF2-40B4-BE49-F238E27FC236}">
                <a16:creationId xmlns:a16="http://schemas.microsoft.com/office/drawing/2014/main" id="{28E07BA6-365A-4EA8-8E37-5CF896758E65}"/>
              </a:ext>
            </a:extLst>
          </p:cNvPr>
          <p:cNvPicPr>
            <a:picLocks noChangeAspect="1"/>
          </p:cNvPicPr>
          <p:nvPr/>
        </p:nvPicPr>
        <p:blipFill rotWithShape="1">
          <a:blip r:embed="rId4">
            <a:extLst>
              <a:ext uri="{28A0092B-C50C-407E-A947-70E740481C1C}">
                <a14:useLocalDpi xmlns:a14="http://schemas.microsoft.com/office/drawing/2010/main" val="0"/>
              </a:ext>
            </a:extLst>
          </a:blip>
          <a:srcRect l="-3" r="2" b="16689"/>
          <a:stretch/>
        </p:blipFill>
        <p:spPr>
          <a:xfrm>
            <a:off x="0" y="-11947"/>
            <a:ext cx="12192000" cy="6851272"/>
          </a:xfrm>
          <a:prstGeom prst="rect">
            <a:avLst/>
          </a:prstGeom>
        </p:spPr>
      </p:pic>
      <p:sp>
        <p:nvSpPr>
          <p:cNvPr id="4" name="Right Triangle 3">
            <a:extLst>
              <a:ext uri="{FF2B5EF4-FFF2-40B4-BE49-F238E27FC236}">
                <a16:creationId xmlns:a16="http://schemas.microsoft.com/office/drawing/2014/main" id="{A1672BCA-5CA7-471B-B83B-326D8F4CFA91}"/>
              </a:ext>
            </a:extLst>
          </p:cNvPr>
          <p:cNvSpPr/>
          <p:nvPr/>
        </p:nvSpPr>
        <p:spPr>
          <a:xfrm rot="5400000">
            <a:off x="5921020" y="-5932312"/>
            <a:ext cx="349959" cy="12192002"/>
          </a:xfrm>
          <a:prstGeom prst="rtTriangle">
            <a:avLst/>
          </a:prstGeom>
          <a:solidFill>
            <a:srgbClr val="7030A0">
              <a:alpha val="7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nvGrpSpPr>
          <p:cNvPr id="13" name="Group 12">
            <a:extLst>
              <a:ext uri="{FF2B5EF4-FFF2-40B4-BE49-F238E27FC236}">
                <a16:creationId xmlns:a16="http://schemas.microsoft.com/office/drawing/2014/main" id="{5DC8CBED-D97B-4FCF-88BE-F1AFA47BDC95}"/>
              </a:ext>
            </a:extLst>
          </p:cNvPr>
          <p:cNvGrpSpPr/>
          <p:nvPr/>
        </p:nvGrpSpPr>
        <p:grpSpPr>
          <a:xfrm>
            <a:off x="502108" y="4015241"/>
            <a:ext cx="5104383" cy="2150920"/>
            <a:chOff x="7557307" y="1602921"/>
            <a:chExt cx="4830606" cy="1681264"/>
          </a:xfrm>
        </p:grpSpPr>
        <p:sp>
          <p:nvSpPr>
            <p:cNvPr id="12" name="Rectangle 11">
              <a:extLst>
                <a:ext uri="{FF2B5EF4-FFF2-40B4-BE49-F238E27FC236}">
                  <a16:creationId xmlns:a16="http://schemas.microsoft.com/office/drawing/2014/main" id="{D4F2EFEA-C025-43DF-BD64-00F1A0B311AD}"/>
                </a:ext>
              </a:extLst>
            </p:cNvPr>
            <p:cNvSpPr/>
            <p:nvPr/>
          </p:nvSpPr>
          <p:spPr>
            <a:xfrm>
              <a:off x="7565571" y="1602922"/>
              <a:ext cx="4726188" cy="1681263"/>
            </a:xfrm>
            <a:prstGeom prst="rect">
              <a:avLst/>
            </a:prstGeom>
            <a:solidFill>
              <a:schemeClr val="bg2">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AE9EEF36-0986-4E73-B56A-2F64BC346A08}"/>
                </a:ext>
              </a:extLst>
            </p:cNvPr>
            <p:cNvSpPr/>
            <p:nvPr/>
          </p:nvSpPr>
          <p:spPr>
            <a:xfrm>
              <a:off x="7557307" y="1602921"/>
              <a:ext cx="4830606" cy="1515611"/>
            </a:xfrm>
            <a:prstGeom prst="rect">
              <a:avLst/>
            </a:prstGeom>
          </p:spPr>
          <p:txBody>
            <a:bodyPr wrap="square">
              <a:spAutoFit/>
            </a:bodyPr>
            <a:lstStyle/>
            <a:p>
              <a:r>
                <a:rPr lang="en-US" sz="2400" dirty="0">
                  <a:latin typeface="Tw Cen MT" panose="020B0602020104020603" pitchFamily="34" charset="0"/>
                </a:rPr>
                <a:t>The bloodstain analysis provided:</a:t>
              </a:r>
            </a:p>
            <a:p>
              <a:r>
                <a:rPr lang="en-US" sz="2400" b="1" dirty="0">
                  <a:latin typeface="Tw Cen MT" panose="020B0602020104020603" pitchFamily="34" charset="0"/>
                </a:rPr>
                <a:t>    normal profile of blood components  </a:t>
              </a:r>
              <a:endParaRPr lang="en-US" sz="2400" dirty="0">
                <a:latin typeface="Tw Cen MT" panose="020B0602020104020603" pitchFamily="34" charset="0"/>
              </a:endParaRPr>
            </a:p>
            <a:p>
              <a:r>
                <a:rPr lang="en-US" sz="2400" b="1" dirty="0">
                  <a:latin typeface="Tw Cen MT" panose="020B0602020104020603" pitchFamily="34" charset="0"/>
                </a:rPr>
                <a:t>    blood type (AB+)</a:t>
              </a:r>
              <a:endParaRPr lang="en-US" sz="2400" dirty="0">
                <a:latin typeface="Tw Cen MT" panose="020B0602020104020603" pitchFamily="34" charset="0"/>
              </a:endParaRPr>
            </a:p>
            <a:p>
              <a:r>
                <a:rPr lang="en-US" sz="2400" dirty="0">
                  <a:latin typeface="Tw Cen MT" panose="020B0602020104020603" pitchFamily="34" charset="0"/>
                </a:rPr>
                <a:t>    partial</a:t>
              </a:r>
              <a:r>
                <a:rPr lang="en-US" sz="2400" b="1" dirty="0">
                  <a:latin typeface="Tw Cen MT" panose="020B0602020104020603" pitchFamily="34" charset="0"/>
                </a:rPr>
                <a:t> DNA profile </a:t>
              </a:r>
              <a:r>
                <a:rPr lang="en-US" sz="2400" dirty="0">
                  <a:latin typeface="Tw Cen MT" panose="020B0602020104020603" pitchFamily="34" charset="0"/>
                </a:rPr>
                <a:t>of a male </a:t>
              </a:r>
            </a:p>
            <a:p>
              <a:r>
                <a:rPr lang="en-US" sz="2400" dirty="0">
                  <a:latin typeface="Tw Cen MT" panose="020B0602020104020603" pitchFamily="34" charset="0"/>
                </a:rPr>
                <a:t>    critical </a:t>
              </a:r>
              <a:r>
                <a:rPr lang="en-US" sz="2400" b="1" dirty="0">
                  <a:latin typeface="Tw Cen MT" panose="020B0602020104020603" pitchFamily="34" charset="0"/>
                </a:rPr>
                <a:t>biological markers</a:t>
              </a:r>
            </a:p>
          </p:txBody>
        </p:sp>
      </p:grpSp>
      <p:grpSp>
        <p:nvGrpSpPr>
          <p:cNvPr id="14" name="Group 13">
            <a:extLst>
              <a:ext uri="{FF2B5EF4-FFF2-40B4-BE49-F238E27FC236}">
                <a16:creationId xmlns:a16="http://schemas.microsoft.com/office/drawing/2014/main" id="{CD5FD6F2-9982-4D72-A560-9DBF4D65DFCC}"/>
              </a:ext>
            </a:extLst>
          </p:cNvPr>
          <p:cNvGrpSpPr/>
          <p:nvPr/>
        </p:nvGrpSpPr>
        <p:grpSpPr>
          <a:xfrm>
            <a:off x="5874325" y="4015241"/>
            <a:ext cx="6225830" cy="2308324"/>
            <a:chOff x="3624942" y="5021132"/>
            <a:chExt cx="6225830" cy="2308324"/>
          </a:xfrm>
        </p:grpSpPr>
        <p:sp>
          <p:nvSpPr>
            <p:cNvPr id="11" name="Rectangle 10">
              <a:extLst>
                <a:ext uri="{FF2B5EF4-FFF2-40B4-BE49-F238E27FC236}">
                  <a16:creationId xmlns:a16="http://schemas.microsoft.com/office/drawing/2014/main" id="{2594C78F-7E43-47B6-994B-D11102895691}"/>
                </a:ext>
              </a:extLst>
            </p:cNvPr>
            <p:cNvSpPr/>
            <p:nvPr/>
          </p:nvSpPr>
          <p:spPr>
            <a:xfrm>
              <a:off x="3624942" y="5021132"/>
              <a:ext cx="6225829" cy="2308324"/>
            </a:xfrm>
            <a:prstGeom prst="rect">
              <a:avLst/>
            </a:prstGeom>
            <a:solidFill>
              <a:schemeClr val="bg2">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2C9C65FC-32FA-4375-A08E-C00D945280B4}"/>
                </a:ext>
              </a:extLst>
            </p:cNvPr>
            <p:cNvSpPr/>
            <p:nvPr/>
          </p:nvSpPr>
          <p:spPr>
            <a:xfrm>
              <a:off x="3754772" y="5021132"/>
              <a:ext cx="6096000" cy="2308324"/>
            </a:xfrm>
            <a:prstGeom prst="rect">
              <a:avLst/>
            </a:prstGeom>
          </p:spPr>
          <p:txBody>
            <a:bodyPr>
              <a:spAutoFit/>
            </a:bodyPr>
            <a:lstStyle/>
            <a:p>
              <a:r>
                <a:rPr lang="en-US" sz="2400" dirty="0">
                  <a:latin typeface="Tw Cen MT" panose="020B0602020104020603" pitchFamily="34" charset="0"/>
                </a:rPr>
                <a:t>Critical biological markers of the bloodstains: Higher concentration of bilirubin manifesting a brighter red color on the fibers vs. dark brown</a:t>
              </a:r>
            </a:p>
            <a:p>
              <a:r>
                <a:rPr lang="en-US" sz="2400" dirty="0">
                  <a:latin typeface="Tw Cen MT" panose="020B0602020104020603" pitchFamily="34" charset="0"/>
                </a:rPr>
                <a:t>Concentrations levels of specific enzymes (creatinine and ferritin) indicative of a body’s response to trauma and torture</a:t>
              </a:r>
            </a:p>
          </p:txBody>
        </p:sp>
      </p:grpSp>
      <p:sp>
        <p:nvSpPr>
          <p:cNvPr id="15" name="TextBox 14">
            <a:extLst>
              <a:ext uri="{FF2B5EF4-FFF2-40B4-BE49-F238E27FC236}">
                <a16:creationId xmlns:a16="http://schemas.microsoft.com/office/drawing/2014/main" id="{A48ECF30-804B-45D4-A9FC-947A312E6BF2}"/>
              </a:ext>
            </a:extLst>
          </p:cNvPr>
          <p:cNvSpPr txBox="1"/>
          <p:nvPr/>
        </p:nvSpPr>
        <p:spPr>
          <a:xfrm>
            <a:off x="0" y="-11947"/>
            <a:ext cx="4151586" cy="276999"/>
          </a:xfrm>
          <a:prstGeom prst="rect">
            <a:avLst/>
          </a:prstGeom>
          <a:noFill/>
        </p:spPr>
        <p:txBody>
          <a:bodyPr wrap="square" rtlCol="0">
            <a:spAutoFit/>
          </a:bodyPr>
          <a:lstStyle/>
          <a:p>
            <a:r>
              <a:rPr lang="en-US" sz="1200" dirty="0">
                <a:solidFill>
                  <a:schemeClr val="bg1">
                    <a:lumMod val="75000"/>
                  </a:schemeClr>
                </a:solidFill>
                <a:latin typeface="Arial Narrow" panose="020B0606020202030204" pitchFamily="34" charset="0"/>
              </a:rPr>
              <a:t>Photo ©1978 Mark Evans Collection, STERA, Inc.</a:t>
            </a:r>
          </a:p>
        </p:txBody>
      </p:sp>
    </p:spTree>
    <p:extLst>
      <p:ext uri="{BB962C8B-B14F-4D97-AF65-F5344CB8AC3E}">
        <p14:creationId xmlns:p14="http://schemas.microsoft.com/office/powerpoint/2010/main" val="20217563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descr="Picture 6">
            <a:extLst>
              <a:ext uri="{FF2B5EF4-FFF2-40B4-BE49-F238E27FC236}">
                <a16:creationId xmlns:a16="http://schemas.microsoft.com/office/drawing/2014/main" id="{43F62025-1AF8-449E-91A6-EA4FDF2F8D0A}"/>
              </a:ext>
            </a:extLst>
          </p:cNvPr>
          <p:cNvPicPr>
            <a:picLocks noChangeAspect="1"/>
          </p:cNvPicPr>
          <p:nvPr/>
        </p:nvPicPr>
        <p:blipFill>
          <a:blip r:embed="rId3">
            <a:duotone>
              <a:schemeClr val="bg2">
                <a:shade val="45000"/>
                <a:satMod val="135000"/>
              </a:schemeClr>
              <a:prstClr val="white"/>
            </a:duotone>
            <a:alphaModFix amt="36000"/>
          </a:blip>
          <a:stretch>
            <a:fillRect/>
          </a:stretch>
        </p:blipFill>
        <p:spPr>
          <a:xfrm>
            <a:off x="0" y="-1656"/>
            <a:ext cx="12192000" cy="6870731"/>
          </a:xfrm>
          <a:prstGeom prst="rect">
            <a:avLst/>
          </a:prstGeom>
          <a:solidFill>
            <a:srgbClr val="E7A2A3">
              <a:alpha val="34000"/>
            </a:srgbClr>
          </a:solidFill>
          <a:ln w="12700">
            <a:miter lim="400000"/>
          </a:ln>
        </p:spPr>
      </p:pic>
      <p:sp>
        <p:nvSpPr>
          <p:cNvPr id="3" name="Rectangle 2">
            <a:extLst>
              <a:ext uri="{FF2B5EF4-FFF2-40B4-BE49-F238E27FC236}">
                <a16:creationId xmlns:a16="http://schemas.microsoft.com/office/drawing/2014/main" id="{D627048E-74BD-41BC-B0E8-A993FE1A3C93}"/>
              </a:ext>
            </a:extLst>
          </p:cNvPr>
          <p:cNvSpPr/>
          <p:nvPr/>
        </p:nvSpPr>
        <p:spPr>
          <a:xfrm>
            <a:off x="0" y="0"/>
            <a:ext cx="12192000" cy="6858000"/>
          </a:xfrm>
          <a:prstGeom prst="rect">
            <a:avLst/>
          </a:prstGeom>
          <a:solidFill>
            <a:srgbClr val="92D050">
              <a:alpha val="7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Picture 13">
            <a:extLst>
              <a:ext uri="{FF2B5EF4-FFF2-40B4-BE49-F238E27FC236}">
                <a16:creationId xmlns:a16="http://schemas.microsoft.com/office/drawing/2014/main" id="{A73A4599-F9D9-48BC-AECA-96C5E5913AB9}"/>
              </a:ext>
            </a:extLst>
          </p:cNvPr>
          <p:cNvPicPr>
            <a:picLocks noChangeAspect="1"/>
          </p:cNvPicPr>
          <p:nvPr/>
        </p:nvPicPr>
        <p:blipFill rotWithShape="1">
          <a:blip r:embed="rId4">
            <a:extLst>
              <a:ext uri="{28A0092B-C50C-407E-A947-70E740481C1C}">
                <a14:useLocalDpi xmlns:a14="http://schemas.microsoft.com/office/drawing/2010/main" val="0"/>
              </a:ext>
            </a:extLst>
          </a:blip>
          <a:srcRect b="51445"/>
          <a:stretch/>
        </p:blipFill>
        <p:spPr>
          <a:xfrm>
            <a:off x="7073055" y="-11291"/>
            <a:ext cx="5118945" cy="6835117"/>
          </a:xfrm>
          <a:prstGeom prst="rect">
            <a:avLst/>
          </a:prstGeom>
        </p:spPr>
      </p:pic>
      <p:sp>
        <p:nvSpPr>
          <p:cNvPr id="7" name="Rectangle 6">
            <a:extLst>
              <a:ext uri="{FF2B5EF4-FFF2-40B4-BE49-F238E27FC236}">
                <a16:creationId xmlns:a16="http://schemas.microsoft.com/office/drawing/2014/main" id="{AC92288A-F188-430E-9217-BC26F2C4096C}"/>
              </a:ext>
            </a:extLst>
          </p:cNvPr>
          <p:cNvSpPr/>
          <p:nvPr/>
        </p:nvSpPr>
        <p:spPr>
          <a:xfrm>
            <a:off x="354228" y="533336"/>
            <a:ext cx="6399028" cy="4462760"/>
          </a:xfrm>
          <a:prstGeom prst="rect">
            <a:avLst/>
          </a:prstGeom>
        </p:spPr>
        <p:txBody>
          <a:bodyPr wrap="square">
            <a:spAutoFit/>
          </a:bodyPr>
          <a:lstStyle/>
          <a:p>
            <a:pPr lvl="0">
              <a:defRPr/>
            </a:pPr>
            <a:r>
              <a:rPr lang="en-US" sz="2400" dirty="0"/>
              <a:t>Together, the blood and image indicate </a:t>
            </a:r>
          </a:p>
          <a:p>
            <a:pPr lvl="0">
              <a:defRPr/>
            </a:pPr>
            <a:r>
              <a:rPr lang="en-US" sz="2400" dirty="0"/>
              <a:t>the Shroud was </a:t>
            </a:r>
            <a:r>
              <a:rPr lang="en-US" sz="2400" b="1" dirty="0"/>
              <a:t>wrapped around a real man </a:t>
            </a:r>
          </a:p>
          <a:p>
            <a:pPr lvl="0">
              <a:defRPr/>
            </a:pPr>
            <a:r>
              <a:rPr lang="en-US" sz="2400" dirty="0"/>
              <a:t>who was</a:t>
            </a:r>
          </a:p>
          <a:p>
            <a:pPr lvl="0">
              <a:defRPr/>
            </a:pPr>
            <a:endParaRPr lang="en-US" sz="800" dirty="0"/>
          </a:p>
          <a:p>
            <a:pPr marL="342900" lvl="0" indent="-342900">
              <a:buFont typeface="Arial" panose="020B0604020202020204" pitchFamily="34" charset="0"/>
              <a:buChar char="•"/>
              <a:defRPr/>
            </a:pPr>
            <a:r>
              <a:rPr lang="en-US" sz="2400" b="1" dirty="0"/>
              <a:t>Crucified</a:t>
            </a:r>
          </a:p>
          <a:p>
            <a:pPr marL="342900" lvl="0" indent="-342900">
              <a:buFont typeface="Arial" panose="020B0604020202020204" pitchFamily="34" charset="0"/>
              <a:buChar char="•"/>
              <a:defRPr/>
            </a:pPr>
            <a:r>
              <a:rPr lang="en-US" sz="2400" b="1" dirty="0"/>
              <a:t>Crowned with thorns</a:t>
            </a:r>
          </a:p>
          <a:p>
            <a:pPr marL="342900" lvl="0" indent="-342900">
              <a:buFont typeface="Arial" panose="020B0604020202020204" pitchFamily="34" charset="0"/>
              <a:buChar char="•"/>
              <a:defRPr/>
            </a:pPr>
            <a:r>
              <a:rPr lang="en-US" sz="2400" b="1" dirty="0"/>
              <a:t>Flogged</a:t>
            </a:r>
          </a:p>
          <a:p>
            <a:pPr marL="342900" lvl="0" indent="-342900">
              <a:buFont typeface="Arial" panose="020B0604020202020204" pitchFamily="34" charset="0"/>
              <a:buChar char="•"/>
              <a:defRPr/>
            </a:pPr>
            <a:r>
              <a:rPr lang="en-US" sz="2400" b="1" dirty="0"/>
              <a:t>Pierced in the side </a:t>
            </a:r>
            <a:r>
              <a:rPr lang="en-US" sz="2400" dirty="0"/>
              <a:t>by a lance similar to </a:t>
            </a:r>
            <a:br>
              <a:rPr lang="en-US" sz="2400" dirty="0"/>
            </a:br>
            <a:r>
              <a:rPr lang="en-US" sz="2400" dirty="0"/>
              <a:t>a Roman lance  </a:t>
            </a:r>
          </a:p>
          <a:p>
            <a:pPr lvl="0">
              <a:defRPr/>
            </a:pPr>
            <a:endParaRPr lang="en-US" sz="1200" dirty="0"/>
          </a:p>
          <a:p>
            <a:pPr lvl="0">
              <a:defRPr/>
            </a:pPr>
            <a:r>
              <a:rPr lang="en-US" sz="2400" dirty="0"/>
              <a:t>This unusual combination of wounds is similar to the crucifixion of Jesus described in the gospels and a unique historical Roman-style crucifixion  </a:t>
            </a:r>
          </a:p>
        </p:txBody>
      </p:sp>
      <p:sp>
        <p:nvSpPr>
          <p:cNvPr id="8" name="Rectangle 7">
            <a:extLst>
              <a:ext uri="{FF2B5EF4-FFF2-40B4-BE49-F238E27FC236}">
                <a16:creationId xmlns:a16="http://schemas.microsoft.com/office/drawing/2014/main" id="{DD016543-B0D5-4009-A6EB-E63FD2E4DCB8}"/>
              </a:ext>
            </a:extLst>
          </p:cNvPr>
          <p:cNvSpPr/>
          <p:nvPr/>
        </p:nvSpPr>
        <p:spPr>
          <a:xfrm>
            <a:off x="354228" y="5190763"/>
            <a:ext cx="6399028" cy="1569660"/>
          </a:xfrm>
          <a:prstGeom prst="rect">
            <a:avLst/>
          </a:prstGeom>
        </p:spPr>
        <p:txBody>
          <a:bodyPr wrap="square">
            <a:spAutoFit/>
          </a:bodyPr>
          <a:lstStyle/>
          <a:p>
            <a:pPr lvl="0">
              <a:defRPr/>
            </a:pPr>
            <a:r>
              <a:rPr lang="en-US" sz="2400" dirty="0"/>
              <a:t>These wounds on the shroud were first detailed in Dr. Pierre Barbet's </a:t>
            </a:r>
            <a:r>
              <a:rPr lang="en-US" sz="2400" i="1" dirty="0"/>
              <a:t>A Doctor At Calvary</a:t>
            </a:r>
            <a:r>
              <a:rPr lang="en-US" sz="2400" dirty="0"/>
              <a:t> </a:t>
            </a:r>
          </a:p>
          <a:p>
            <a:pPr lvl="0">
              <a:defRPr/>
            </a:pPr>
            <a:r>
              <a:rPr lang="en-US" sz="2400" dirty="0"/>
              <a:t>and analyzed in later studies by </a:t>
            </a:r>
            <a:br>
              <a:rPr lang="en-US" sz="2400" dirty="0"/>
            </a:br>
            <a:r>
              <a:rPr lang="en-US" sz="2400" dirty="0"/>
              <a:t>Dr. Frederick </a:t>
            </a:r>
            <a:r>
              <a:rPr lang="en-US" sz="2400" dirty="0" err="1"/>
              <a:t>Zugabe</a:t>
            </a:r>
            <a:r>
              <a:rPr lang="en-US" sz="2400" dirty="0"/>
              <a:t> and others. </a:t>
            </a:r>
          </a:p>
        </p:txBody>
      </p:sp>
    </p:spTree>
    <p:extLst>
      <p:ext uri="{BB962C8B-B14F-4D97-AF65-F5344CB8AC3E}">
        <p14:creationId xmlns:p14="http://schemas.microsoft.com/office/powerpoint/2010/main" val="23177416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descr="Picture 6">
            <a:extLst>
              <a:ext uri="{FF2B5EF4-FFF2-40B4-BE49-F238E27FC236}">
                <a16:creationId xmlns:a16="http://schemas.microsoft.com/office/drawing/2014/main" id="{43F62025-1AF8-449E-91A6-EA4FDF2F8D0A}"/>
              </a:ext>
            </a:extLst>
          </p:cNvPr>
          <p:cNvPicPr>
            <a:picLocks noChangeAspect="1"/>
          </p:cNvPicPr>
          <p:nvPr/>
        </p:nvPicPr>
        <p:blipFill>
          <a:blip r:embed="rId3">
            <a:duotone>
              <a:schemeClr val="bg2">
                <a:shade val="45000"/>
                <a:satMod val="135000"/>
              </a:schemeClr>
              <a:prstClr val="white"/>
            </a:duotone>
            <a:alphaModFix amt="36000"/>
          </a:blip>
          <a:stretch>
            <a:fillRect/>
          </a:stretch>
        </p:blipFill>
        <p:spPr>
          <a:xfrm>
            <a:off x="0" y="-1656"/>
            <a:ext cx="12192000" cy="6870731"/>
          </a:xfrm>
          <a:prstGeom prst="rect">
            <a:avLst/>
          </a:prstGeom>
          <a:solidFill>
            <a:srgbClr val="E7A2A3">
              <a:alpha val="34000"/>
            </a:srgbClr>
          </a:solidFill>
          <a:ln w="12700">
            <a:miter lim="400000"/>
          </a:ln>
        </p:spPr>
      </p:pic>
      <p:sp>
        <p:nvSpPr>
          <p:cNvPr id="3" name="Rectangle 2">
            <a:extLst>
              <a:ext uri="{FF2B5EF4-FFF2-40B4-BE49-F238E27FC236}">
                <a16:creationId xmlns:a16="http://schemas.microsoft.com/office/drawing/2014/main" id="{D627048E-74BD-41BC-B0E8-A993FE1A3C93}"/>
              </a:ext>
            </a:extLst>
          </p:cNvPr>
          <p:cNvSpPr/>
          <p:nvPr/>
        </p:nvSpPr>
        <p:spPr>
          <a:xfrm>
            <a:off x="0" y="0"/>
            <a:ext cx="12192000" cy="6858000"/>
          </a:xfrm>
          <a:prstGeom prst="rect">
            <a:avLst/>
          </a:prstGeom>
          <a:solidFill>
            <a:srgbClr val="92D050">
              <a:alpha val="7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1130A18B-F63A-4E1F-BD23-12882C545B53}"/>
              </a:ext>
            </a:extLst>
          </p:cNvPr>
          <p:cNvSpPr/>
          <p:nvPr/>
        </p:nvSpPr>
        <p:spPr>
          <a:xfrm>
            <a:off x="3933804" y="2244022"/>
            <a:ext cx="4070080" cy="3170099"/>
          </a:xfrm>
          <a:prstGeom prst="rect">
            <a:avLst/>
          </a:prstGeom>
        </p:spPr>
        <p:txBody>
          <a:bodyPr wrap="square">
            <a:spAutoFit/>
          </a:bodyPr>
          <a:lstStyle/>
          <a:p>
            <a:pPr algn="ctr"/>
            <a:r>
              <a:rPr lang="en-US" sz="2400" dirty="0"/>
              <a:t>We will now look at the evidence of the </a:t>
            </a:r>
            <a:r>
              <a:rPr lang="en-US" sz="2400" b="1" dirty="0"/>
              <a:t>wounds </a:t>
            </a:r>
          </a:p>
          <a:p>
            <a:pPr algn="ctr"/>
            <a:endParaRPr lang="en-US" sz="2400" dirty="0"/>
          </a:p>
          <a:p>
            <a:pPr algn="ctr"/>
            <a:r>
              <a:rPr lang="en-US" sz="2400" dirty="0"/>
              <a:t>which seem to connect </a:t>
            </a:r>
          </a:p>
          <a:p>
            <a:pPr algn="ctr"/>
            <a:r>
              <a:rPr lang="en-US" sz="2400" dirty="0"/>
              <a:t>the Shroud </a:t>
            </a:r>
          </a:p>
          <a:p>
            <a:pPr algn="ctr"/>
            <a:br>
              <a:rPr lang="en-US" sz="800" dirty="0"/>
            </a:br>
            <a:r>
              <a:rPr lang="en-US" sz="2400" dirty="0"/>
              <a:t>to the unique details </a:t>
            </a:r>
          </a:p>
          <a:p>
            <a:pPr algn="ctr"/>
            <a:r>
              <a:rPr lang="en-US" sz="2400" dirty="0"/>
              <a:t>of Jesus' crucifixion.</a:t>
            </a:r>
          </a:p>
          <a:p>
            <a:endParaRPr lang="en-US" sz="2400" dirty="0"/>
          </a:p>
        </p:txBody>
      </p:sp>
      <p:sp>
        <p:nvSpPr>
          <p:cNvPr id="8" name="Rectangle 7">
            <a:extLst>
              <a:ext uri="{FF2B5EF4-FFF2-40B4-BE49-F238E27FC236}">
                <a16:creationId xmlns:a16="http://schemas.microsoft.com/office/drawing/2014/main" id="{00373EB2-DBB0-4E1F-A91A-471524C4745C}"/>
              </a:ext>
            </a:extLst>
          </p:cNvPr>
          <p:cNvSpPr/>
          <p:nvPr/>
        </p:nvSpPr>
        <p:spPr>
          <a:xfrm>
            <a:off x="2431315" y="449950"/>
            <a:ext cx="7507011" cy="1077218"/>
          </a:xfrm>
          <a:prstGeom prst="rect">
            <a:avLst/>
          </a:prstGeom>
        </p:spPr>
        <p:txBody>
          <a:bodyPr wrap="square">
            <a:spAutoFit/>
          </a:bodyPr>
          <a:lstStyle/>
          <a:p>
            <a:pPr algn="ctr"/>
            <a:r>
              <a:rPr lang="en-US" sz="3200" dirty="0"/>
              <a:t>What does the Shroud reveal of the reality of Jesus’ Passion and Crucifixion?​</a:t>
            </a:r>
          </a:p>
        </p:txBody>
      </p:sp>
      <p:pic>
        <p:nvPicPr>
          <p:cNvPr id="9" name="Picture 8">
            <a:extLst>
              <a:ext uri="{FF2B5EF4-FFF2-40B4-BE49-F238E27FC236}">
                <a16:creationId xmlns:a16="http://schemas.microsoft.com/office/drawing/2014/main" id="{BF143621-5A90-4030-A96E-6FFD2AD124AE}"/>
              </a:ext>
            </a:extLst>
          </p:cNvPr>
          <p:cNvPicPr>
            <a:picLocks noChangeAspect="1"/>
          </p:cNvPicPr>
          <p:nvPr/>
        </p:nvPicPr>
        <p:blipFill>
          <a:blip r:embed="rId4">
            <a:extLst>
              <a:ext uri="{28A0092B-C50C-407E-A947-70E740481C1C}">
                <a14:useLocalDpi xmlns:a14="http://schemas.microsoft.com/office/drawing/2010/main" val="0"/>
              </a:ext>
            </a:extLst>
          </a:blip>
          <a:srcRect l="7057" r="7057"/>
          <a:stretch/>
        </p:blipFill>
        <p:spPr>
          <a:xfrm flipH="1">
            <a:off x="7955493" y="1628686"/>
            <a:ext cx="4148622" cy="4830357"/>
          </a:xfrm>
          <a:prstGeom prst="rect">
            <a:avLst/>
          </a:prstGeom>
          <a:effectLst>
            <a:softEdge rad="254000"/>
          </a:effectLst>
        </p:spPr>
      </p:pic>
      <p:pic>
        <p:nvPicPr>
          <p:cNvPr id="10" name="Picture 9">
            <a:extLst>
              <a:ext uri="{FF2B5EF4-FFF2-40B4-BE49-F238E27FC236}">
                <a16:creationId xmlns:a16="http://schemas.microsoft.com/office/drawing/2014/main" id="{3F7AA306-02BE-4D8F-943E-6DF40647A550}"/>
              </a:ext>
            </a:extLst>
          </p:cNvPr>
          <p:cNvPicPr>
            <a:picLocks noChangeAspect="1"/>
          </p:cNvPicPr>
          <p:nvPr/>
        </p:nvPicPr>
        <p:blipFill rotWithShape="1">
          <a:blip r:embed="rId5">
            <a:extLst>
              <a:ext uri="{28A0092B-C50C-407E-A947-70E740481C1C}">
                <a14:useLocalDpi xmlns:a14="http://schemas.microsoft.com/office/drawing/2010/main" val="0"/>
              </a:ext>
            </a:extLst>
          </a:blip>
          <a:srcRect t="51688" b="13782"/>
          <a:stretch/>
        </p:blipFill>
        <p:spPr>
          <a:xfrm>
            <a:off x="-69408" y="1638450"/>
            <a:ext cx="4070080" cy="4830356"/>
          </a:xfrm>
          <a:prstGeom prst="rect">
            <a:avLst/>
          </a:prstGeom>
          <a:effectLst>
            <a:softEdge rad="254000"/>
          </a:effectLst>
        </p:spPr>
      </p:pic>
    </p:spTree>
    <p:extLst>
      <p:ext uri="{BB962C8B-B14F-4D97-AF65-F5344CB8AC3E}">
        <p14:creationId xmlns:p14="http://schemas.microsoft.com/office/powerpoint/2010/main" val="31290455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descr="Picture 6">
            <a:extLst>
              <a:ext uri="{FF2B5EF4-FFF2-40B4-BE49-F238E27FC236}">
                <a16:creationId xmlns:a16="http://schemas.microsoft.com/office/drawing/2014/main" id="{43F62025-1AF8-449E-91A6-EA4FDF2F8D0A}"/>
              </a:ext>
            </a:extLst>
          </p:cNvPr>
          <p:cNvPicPr>
            <a:picLocks noChangeAspect="1"/>
          </p:cNvPicPr>
          <p:nvPr/>
        </p:nvPicPr>
        <p:blipFill>
          <a:blip r:embed="rId3">
            <a:duotone>
              <a:schemeClr val="bg2">
                <a:shade val="45000"/>
                <a:satMod val="135000"/>
              </a:schemeClr>
              <a:prstClr val="white"/>
            </a:duotone>
            <a:alphaModFix amt="36000"/>
          </a:blip>
          <a:stretch>
            <a:fillRect/>
          </a:stretch>
        </p:blipFill>
        <p:spPr>
          <a:xfrm>
            <a:off x="0" y="-1656"/>
            <a:ext cx="12192000" cy="6870731"/>
          </a:xfrm>
          <a:prstGeom prst="rect">
            <a:avLst/>
          </a:prstGeom>
          <a:solidFill>
            <a:srgbClr val="E7A2A3">
              <a:alpha val="34000"/>
            </a:srgbClr>
          </a:solidFill>
          <a:ln w="12700">
            <a:miter lim="400000"/>
          </a:ln>
        </p:spPr>
      </p:pic>
      <p:sp>
        <p:nvSpPr>
          <p:cNvPr id="3" name="Rectangle 2">
            <a:extLst>
              <a:ext uri="{FF2B5EF4-FFF2-40B4-BE49-F238E27FC236}">
                <a16:creationId xmlns:a16="http://schemas.microsoft.com/office/drawing/2014/main" id="{D627048E-74BD-41BC-B0E8-A993FE1A3C93}"/>
              </a:ext>
            </a:extLst>
          </p:cNvPr>
          <p:cNvSpPr/>
          <p:nvPr/>
        </p:nvSpPr>
        <p:spPr>
          <a:xfrm>
            <a:off x="0" y="0"/>
            <a:ext cx="12192000" cy="6858000"/>
          </a:xfrm>
          <a:prstGeom prst="rect">
            <a:avLst/>
          </a:prstGeom>
          <a:solidFill>
            <a:srgbClr val="92D050">
              <a:alpha val="7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54AE3F52-C2F1-405A-8052-CE6EAE1AC62E}"/>
              </a:ext>
            </a:extLst>
          </p:cNvPr>
          <p:cNvSpPr/>
          <p:nvPr/>
        </p:nvSpPr>
        <p:spPr>
          <a:xfrm>
            <a:off x="4803227" y="1449277"/>
            <a:ext cx="6701436" cy="1384995"/>
          </a:xfrm>
          <a:prstGeom prst="rect">
            <a:avLst/>
          </a:prstGeom>
        </p:spPr>
        <p:txBody>
          <a:bodyPr wrap="square">
            <a:spAutoFit/>
          </a:bodyPr>
          <a:lstStyle/>
          <a:p>
            <a:pPr algn="ctr"/>
            <a:r>
              <a:rPr lang="en-US" sz="2800" dirty="0">
                <a:latin typeface="Tw Cen MT" panose="020B0602020104020603" pitchFamily="34" charset="0"/>
              </a:rPr>
              <a:t>The man on the Shroud was punctured over 20 times by a crown with long thorns </a:t>
            </a:r>
          </a:p>
          <a:p>
            <a:pPr algn="ctr"/>
            <a:r>
              <a:rPr lang="en-US" sz="2800" dirty="0">
                <a:latin typeface="Tw Cen MT" panose="020B0602020104020603" pitchFamily="34" charset="0"/>
              </a:rPr>
              <a:t>covering his head like a helmet.</a:t>
            </a:r>
          </a:p>
        </p:txBody>
      </p:sp>
      <p:pic>
        <p:nvPicPr>
          <p:cNvPr id="8" name="Picture 7">
            <a:extLst>
              <a:ext uri="{FF2B5EF4-FFF2-40B4-BE49-F238E27FC236}">
                <a16:creationId xmlns:a16="http://schemas.microsoft.com/office/drawing/2014/main" id="{A622EE60-8CA2-4E76-B085-4DCB628A0617}"/>
              </a:ext>
            </a:extLst>
          </p:cNvPr>
          <p:cNvPicPr>
            <a:picLocks noChangeAspect="1"/>
          </p:cNvPicPr>
          <p:nvPr/>
        </p:nvPicPr>
        <p:blipFill rotWithShape="1">
          <a:blip r:embed="rId4">
            <a:extLst>
              <a:ext uri="{28A0092B-C50C-407E-A947-70E740481C1C}">
                <a14:useLocalDpi xmlns:a14="http://schemas.microsoft.com/office/drawing/2010/main" val="0"/>
              </a:ext>
            </a:extLst>
          </a:blip>
          <a:srcRect l="34943" t="51688" r="36512" b="35512"/>
          <a:stretch/>
        </p:blipFill>
        <p:spPr>
          <a:xfrm>
            <a:off x="832396" y="472854"/>
            <a:ext cx="3970831" cy="6119900"/>
          </a:xfrm>
          <a:prstGeom prst="rect">
            <a:avLst/>
          </a:prstGeom>
          <a:effectLst>
            <a:softEdge rad="254000"/>
          </a:effectLst>
        </p:spPr>
      </p:pic>
    </p:spTree>
    <p:extLst>
      <p:ext uri="{BB962C8B-B14F-4D97-AF65-F5344CB8AC3E}">
        <p14:creationId xmlns:p14="http://schemas.microsoft.com/office/powerpoint/2010/main" val="25437686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descr="Picture 6">
            <a:extLst>
              <a:ext uri="{FF2B5EF4-FFF2-40B4-BE49-F238E27FC236}">
                <a16:creationId xmlns:a16="http://schemas.microsoft.com/office/drawing/2014/main" id="{43F62025-1AF8-449E-91A6-EA4FDF2F8D0A}"/>
              </a:ext>
            </a:extLst>
          </p:cNvPr>
          <p:cNvPicPr>
            <a:picLocks noChangeAspect="1"/>
          </p:cNvPicPr>
          <p:nvPr/>
        </p:nvPicPr>
        <p:blipFill>
          <a:blip r:embed="rId3">
            <a:duotone>
              <a:schemeClr val="bg2">
                <a:shade val="45000"/>
                <a:satMod val="135000"/>
              </a:schemeClr>
              <a:prstClr val="white"/>
            </a:duotone>
            <a:alphaModFix amt="36000"/>
          </a:blip>
          <a:stretch>
            <a:fillRect/>
          </a:stretch>
        </p:blipFill>
        <p:spPr>
          <a:xfrm>
            <a:off x="0" y="-1656"/>
            <a:ext cx="12192000" cy="6870731"/>
          </a:xfrm>
          <a:prstGeom prst="rect">
            <a:avLst/>
          </a:prstGeom>
          <a:solidFill>
            <a:srgbClr val="E7A2A3">
              <a:alpha val="34000"/>
            </a:srgbClr>
          </a:solidFill>
          <a:ln w="12700">
            <a:miter lim="400000"/>
          </a:ln>
        </p:spPr>
      </p:pic>
      <p:sp>
        <p:nvSpPr>
          <p:cNvPr id="3" name="Rectangle 2">
            <a:extLst>
              <a:ext uri="{FF2B5EF4-FFF2-40B4-BE49-F238E27FC236}">
                <a16:creationId xmlns:a16="http://schemas.microsoft.com/office/drawing/2014/main" id="{D627048E-74BD-41BC-B0E8-A993FE1A3C93}"/>
              </a:ext>
            </a:extLst>
          </p:cNvPr>
          <p:cNvSpPr/>
          <p:nvPr/>
        </p:nvSpPr>
        <p:spPr>
          <a:xfrm>
            <a:off x="0" y="-20926"/>
            <a:ext cx="12192000" cy="6858000"/>
          </a:xfrm>
          <a:prstGeom prst="rect">
            <a:avLst/>
          </a:prstGeom>
          <a:solidFill>
            <a:srgbClr val="92D050">
              <a:alpha val="7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508262C5-7C82-4BC1-9F8D-9C61A6E64342}"/>
              </a:ext>
            </a:extLst>
          </p:cNvPr>
          <p:cNvSpPr/>
          <p:nvPr/>
        </p:nvSpPr>
        <p:spPr>
          <a:xfrm>
            <a:off x="21369" y="748238"/>
            <a:ext cx="7438176" cy="5816977"/>
          </a:xfrm>
          <a:prstGeom prst="rect">
            <a:avLst/>
          </a:prstGeom>
        </p:spPr>
        <p:txBody>
          <a:bodyPr wrap="square">
            <a:spAutoFit/>
          </a:bodyPr>
          <a:lstStyle/>
          <a:p>
            <a:r>
              <a:rPr lang="en-US" sz="2800" dirty="0">
                <a:latin typeface="Tw Cen MT" panose="020B0602020104020603" pitchFamily="34" charset="0"/>
              </a:rPr>
              <a:t>This was a </a:t>
            </a:r>
            <a:r>
              <a:rPr lang="en-US" sz="2800" b="1" dirty="0">
                <a:latin typeface="Tw Cen MT" panose="020B0602020104020603" pitchFamily="34" charset="0"/>
              </a:rPr>
              <a:t>very distinctive element </a:t>
            </a:r>
            <a:r>
              <a:rPr lang="en-US" sz="2800" dirty="0">
                <a:latin typeface="Tw Cen MT" panose="020B0602020104020603" pitchFamily="34" charset="0"/>
              </a:rPr>
              <a:t>connecting Jesus' crucifixion to the proclamation of the crime written above him on the cross </a:t>
            </a:r>
          </a:p>
          <a:p>
            <a:pPr algn="ctr"/>
            <a:r>
              <a:rPr lang="en-US" sz="2800" dirty="0">
                <a:latin typeface="Tw Cen MT" panose="020B0602020104020603" pitchFamily="34" charset="0"/>
              </a:rPr>
              <a:t>“</a:t>
            </a:r>
            <a:r>
              <a:rPr lang="en-US" sz="2800" dirty="0" err="1">
                <a:latin typeface="Tw Cen MT" panose="020B0602020104020603" pitchFamily="34" charset="0"/>
              </a:rPr>
              <a:t>Iesvs</a:t>
            </a:r>
            <a:r>
              <a:rPr lang="en-US" sz="2800" dirty="0">
                <a:latin typeface="Tw Cen MT" panose="020B0602020104020603" pitchFamily="34" charset="0"/>
              </a:rPr>
              <a:t> </a:t>
            </a:r>
            <a:r>
              <a:rPr lang="en-US" sz="2800" dirty="0" err="1">
                <a:latin typeface="Tw Cen MT" panose="020B0602020104020603" pitchFamily="34" charset="0"/>
              </a:rPr>
              <a:t>Nazarenvs</a:t>
            </a:r>
            <a:r>
              <a:rPr lang="en-US" sz="2800" dirty="0">
                <a:latin typeface="Tw Cen MT" panose="020B0602020104020603" pitchFamily="34" charset="0"/>
              </a:rPr>
              <a:t> Rex </a:t>
            </a:r>
            <a:r>
              <a:rPr lang="en-US" sz="2800" dirty="0" err="1">
                <a:latin typeface="Tw Cen MT" panose="020B0602020104020603" pitchFamily="34" charset="0"/>
              </a:rPr>
              <a:t>Ivdaeorvm</a:t>
            </a:r>
            <a:r>
              <a:rPr lang="en-US" sz="2800" dirty="0">
                <a:latin typeface="Tw Cen MT" panose="020B0602020104020603" pitchFamily="34" charset="0"/>
              </a:rPr>
              <a:t>”</a:t>
            </a:r>
            <a:br>
              <a:rPr lang="en-US" sz="2800" dirty="0">
                <a:latin typeface="Tw Cen MT" panose="020B0602020104020603" pitchFamily="34" charset="0"/>
              </a:rPr>
            </a:br>
            <a:r>
              <a:rPr lang="en-US" sz="2800" dirty="0">
                <a:latin typeface="Tw Cen MT" panose="020B0602020104020603" pitchFamily="34" charset="0"/>
              </a:rPr>
              <a:t>(Jesus of Nazareth, the King of the Jews)</a:t>
            </a:r>
          </a:p>
          <a:p>
            <a:pPr algn="ctr"/>
            <a:endParaRPr lang="en-US" sz="3200" dirty="0">
              <a:latin typeface="Tw Cen MT" panose="020B0602020104020603" pitchFamily="34" charset="0"/>
            </a:endParaRPr>
          </a:p>
          <a:p>
            <a:pPr algn="ctr"/>
            <a:endParaRPr lang="en-US" sz="3200" dirty="0">
              <a:latin typeface="Tw Cen MT" panose="020B0602020104020603" pitchFamily="34" charset="0"/>
            </a:endParaRPr>
          </a:p>
          <a:p>
            <a:r>
              <a:rPr lang="en-US" sz="2800" dirty="0">
                <a:latin typeface="Tw Cen MT" panose="020B0602020104020603" pitchFamily="34" charset="0"/>
              </a:rPr>
              <a:t>Notice reproduction of the crown is more in the  shape of Roman military helmet fashioned by one of soldiers, which most Christian artists would not have been aware of or appreciated in attempts for a more realistic rendering of the crucified Christ.  </a:t>
            </a:r>
            <a:endParaRPr lang="en-US" sz="2400" dirty="0">
              <a:latin typeface="Tw Cen MT" panose="020B0602020104020603" pitchFamily="34" charset="0"/>
            </a:endParaRPr>
          </a:p>
        </p:txBody>
      </p:sp>
      <p:pic>
        <p:nvPicPr>
          <p:cNvPr id="9" name="Picture 8">
            <a:extLst>
              <a:ext uri="{FF2B5EF4-FFF2-40B4-BE49-F238E27FC236}">
                <a16:creationId xmlns:a16="http://schemas.microsoft.com/office/drawing/2014/main" id="{68769C1D-C242-460C-984A-F390D23625EC}"/>
              </a:ext>
            </a:extLst>
          </p:cNvPr>
          <p:cNvPicPr>
            <a:picLocks noChangeAspect="1"/>
          </p:cNvPicPr>
          <p:nvPr/>
        </p:nvPicPr>
        <p:blipFill rotWithShape="1">
          <a:blip r:embed="rId4">
            <a:extLst>
              <a:ext uri="{28A0092B-C50C-407E-A947-70E740481C1C}">
                <a14:useLocalDpi xmlns:a14="http://schemas.microsoft.com/office/drawing/2010/main" val="0"/>
              </a:ext>
            </a:extLst>
          </a:blip>
          <a:srcRect b="25824"/>
          <a:stretch/>
        </p:blipFill>
        <p:spPr>
          <a:xfrm>
            <a:off x="7459546" y="348304"/>
            <a:ext cx="4572000" cy="5087007"/>
          </a:xfrm>
          <a:prstGeom prst="rect">
            <a:avLst/>
          </a:prstGeom>
        </p:spPr>
      </p:pic>
      <p:sp>
        <p:nvSpPr>
          <p:cNvPr id="10" name="Rectangle 9">
            <a:extLst>
              <a:ext uri="{FF2B5EF4-FFF2-40B4-BE49-F238E27FC236}">
                <a16:creationId xmlns:a16="http://schemas.microsoft.com/office/drawing/2014/main" id="{7FDEA59B-24E0-42C4-8643-BA35769F8ABC}"/>
              </a:ext>
            </a:extLst>
          </p:cNvPr>
          <p:cNvSpPr/>
          <p:nvPr/>
        </p:nvSpPr>
        <p:spPr>
          <a:xfrm>
            <a:off x="7459546" y="5477379"/>
            <a:ext cx="4644569" cy="830997"/>
          </a:xfrm>
          <a:prstGeom prst="rect">
            <a:avLst/>
          </a:prstGeom>
        </p:spPr>
        <p:txBody>
          <a:bodyPr wrap="square">
            <a:spAutoFit/>
          </a:bodyPr>
          <a:lstStyle/>
          <a:p>
            <a:pPr algn="ctr"/>
            <a:r>
              <a:rPr lang="en-US" sz="2400" dirty="0"/>
              <a:t>Reproduction made with thorns </a:t>
            </a:r>
            <a:br>
              <a:rPr lang="en-US" sz="2400" dirty="0"/>
            </a:br>
            <a:r>
              <a:rPr lang="en-US" sz="2400" dirty="0"/>
              <a:t>from Jerusalem</a:t>
            </a:r>
          </a:p>
        </p:txBody>
      </p:sp>
      <p:pic>
        <p:nvPicPr>
          <p:cNvPr id="12" name="Picture 11">
            <a:extLst>
              <a:ext uri="{FF2B5EF4-FFF2-40B4-BE49-F238E27FC236}">
                <a16:creationId xmlns:a16="http://schemas.microsoft.com/office/drawing/2014/main" id="{D5FF8D61-CA05-4DF3-A5FF-1F89B90A40C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59545" y="338669"/>
            <a:ext cx="1354841" cy="1385356"/>
          </a:xfrm>
          <a:prstGeom prst="rect">
            <a:avLst/>
          </a:prstGeom>
        </p:spPr>
      </p:pic>
    </p:spTree>
    <p:extLst>
      <p:ext uri="{BB962C8B-B14F-4D97-AF65-F5344CB8AC3E}">
        <p14:creationId xmlns:p14="http://schemas.microsoft.com/office/powerpoint/2010/main" val="41895056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descr="Picture 6">
            <a:extLst>
              <a:ext uri="{FF2B5EF4-FFF2-40B4-BE49-F238E27FC236}">
                <a16:creationId xmlns:a16="http://schemas.microsoft.com/office/drawing/2014/main" id="{43F62025-1AF8-449E-91A6-EA4FDF2F8D0A}"/>
              </a:ext>
            </a:extLst>
          </p:cNvPr>
          <p:cNvPicPr>
            <a:picLocks noChangeAspect="1"/>
          </p:cNvPicPr>
          <p:nvPr/>
        </p:nvPicPr>
        <p:blipFill>
          <a:blip r:embed="rId3">
            <a:duotone>
              <a:schemeClr val="bg2">
                <a:shade val="45000"/>
                <a:satMod val="135000"/>
              </a:schemeClr>
              <a:prstClr val="white"/>
            </a:duotone>
            <a:alphaModFix amt="36000"/>
          </a:blip>
          <a:stretch>
            <a:fillRect/>
          </a:stretch>
        </p:blipFill>
        <p:spPr>
          <a:xfrm>
            <a:off x="0" y="-1656"/>
            <a:ext cx="12192000" cy="6870731"/>
          </a:xfrm>
          <a:prstGeom prst="rect">
            <a:avLst/>
          </a:prstGeom>
          <a:solidFill>
            <a:srgbClr val="E7A2A3">
              <a:alpha val="34000"/>
            </a:srgbClr>
          </a:solidFill>
          <a:ln w="12700">
            <a:miter lim="400000"/>
          </a:ln>
        </p:spPr>
      </p:pic>
      <p:sp>
        <p:nvSpPr>
          <p:cNvPr id="3" name="Rectangle 2">
            <a:extLst>
              <a:ext uri="{FF2B5EF4-FFF2-40B4-BE49-F238E27FC236}">
                <a16:creationId xmlns:a16="http://schemas.microsoft.com/office/drawing/2014/main" id="{D627048E-74BD-41BC-B0E8-A993FE1A3C93}"/>
              </a:ext>
            </a:extLst>
          </p:cNvPr>
          <p:cNvSpPr/>
          <p:nvPr/>
        </p:nvSpPr>
        <p:spPr>
          <a:xfrm>
            <a:off x="0" y="0"/>
            <a:ext cx="12192000" cy="6858000"/>
          </a:xfrm>
          <a:prstGeom prst="rect">
            <a:avLst/>
          </a:prstGeom>
          <a:solidFill>
            <a:srgbClr val="92D050">
              <a:alpha val="7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a:extLst>
              <a:ext uri="{FF2B5EF4-FFF2-40B4-BE49-F238E27FC236}">
                <a16:creationId xmlns:a16="http://schemas.microsoft.com/office/drawing/2014/main" id="{73637394-B7E5-4B17-86BC-24CEDC1CB1EE}"/>
              </a:ext>
            </a:extLst>
          </p:cNvPr>
          <p:cNvPicPr>
            <a:picLocks noChangeAspect="1"/>
          </p:cNvPicPr>
          <p:nvPr/>
        </p:nvPicPr>
        <p:blipFill rotWithShape="1">
          <a:blip r:embed="rId4">
            <a:extLst>
              <a:ext uri="{28A0092B-C50C-407E-A947-70E740481C1C}">
                <a14:useLocalDpi xmlns:a14="http://schemas.microsoft.com/office/drawing/2010/main" val="0"/>
              </a:ext>
            </a:extLst>
          </a:blip>
          <a:srcRect l="38380" t="53143" r="31149" b="27765"/>
          <a:stretch/>
        </p:blipFill>
        <p:spPr>
          <a:xfrm>
            <a:off x="735725" y="-33786"/>
            <a:ext cx="3216166" cy="6925573"/>
          </a:xfrm>
          <a:prstGeom prst="rect">
            <a:avLst/>
          </a:prstGeom>
          <a:effectLst>
            <a:softEdge rad="254000"/>
          </a:effectLst>
        </p:spPr>
      </p:pic>
      <p:sp>
        <p:nvSpPr>
          <p:cNvPr id="7" name="Rectangle 6">
            <a:extLst>
              <a:ext uri="{FF2B5EF4-FFF2-40B4-BE49-F238E27FC236}">
                <a16:creationId xmlns:a16="http://schemas.microsoft.com/office/drawing/2014/main" id="{08E30CAF-F3AA-4BCF-9788-E5FAB3475E63}"/>
              </a:ext>
            </a:extLst>
          </p:cNvPr>
          <p:cNvSpPr/>
          <p:nvPr/>
        </p:nvSpPr>
        <p:spPr>
          <a:xfrm>
            <a:off x="4118588" y="2213282"/>
            <a:ext cx="7906715" cy="2800767"/>
          </a:xfrm>
          <a:prstGeom prst="rect">
            <a:avLst/>
          </a:prstGeom>
        </p:spPr>
        <p:txBody>
          <a:bodyPr wrap="square">
            <a:spAutoFit/>
          </a:bodyPr>
          <a:lstStyle/>
          <a:p>
            <a:r>
              <a:rPr lang="en-US" sz="2800" dirty="0">
                <a:latin typeface="Tw Cen MT" panose="020B0602020104020603" pitchFamily="34" charset="0"/>
              </a:rPr>
              <a:t>The man on the Shroud has an elliptic wound between his ribs </a:t>
            </a:r>
            <a:r>
              <a:rPr lang="en-US" sz="2400" dirty="0">
                <a:latin typeface="Tw Cen MT" panose="020B0602020104020603" pitchFamily="34" charset="0"/>
              </a:rPr>
              <a:t>matching the dimension of a leaf-shaped lance carried by Roman soldiers. </a:t>
            </a:r>
            <a:br>
              <a:rPr lang="en-US" sz="2400" dirty="0">
                <a:latin typeface="Tw Cen MT" panose="020B0602020104020603" pitchFamily="34" charset="0"/>
              </a:rPr>
            </a:br>
            <a:endParaRPr lang="en-US" sz="2400" dirty="0">
              <a:latin typeface="Tw Cen MT" panose="020B0602020104020603" pitchFamily="34" charset="0"/>
            </a:endParaRPr>
          </a:p>
          <a:p>
            <a:r>
              <a:rPr lang="en-US" sz="2400" dirty="0">
                <a:latin typeface="Tw Cen MT" panose="020B0602020104020603" pitchFamily="34" charset="0"/>
              </a:rPr>
              <a:t>The wound to region of pericardial sac would issued both blood and a watery clear substance found in the chest under stress, and observed on the Shroud. </a:t>
            </a:r>
          </a:p>
        </p:txBody>
      </p:sp>
    </p:spTree>
    <p:extLst>
      <p:ext uri="{BB962C8B-B14F-4D97-AF65-F5344CB8AC3E}">
        <p14:creationId xmlns:p14="http://schemas.microsoft.com/office/powerpoint/2010/main" val="3862288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EF5E5F1-F7C2-453B-99C7-E01491076811}"/>
              </a:ext>
            </a:extLst>
          </p:cNvPr>
          <p:cNvPicPr>
            <a:picLocks noChangeAspect="1"/>
          </p:cNvPicPr>
          <p:nvPr/>
        </p:nvPicPr>
        <p:blipFill rotWithShape="1">
          <a:blip r:embed="rId5">
            <a:extLst>
              <a:ext uri="{28A0092B-C50C-407E-A947-70E740481C1C}">
                <a14:useLocalDpi xmlns:a14="http://schemas.microsoft.com/office/drawing/2010/main" val="0"/>
              </a:ext>
            </a:extLst>
          </a:blip>
          <a:srcRect l="434" t="22333" r="7420"/>
          <a:stretch/>
        </p:blipFill>
        <p:spPr>
          <a:xfrm>
            <a:off x="-3" y="0"/>
            <a:ext cx="12192003" cy="6858000"/>
          </a:xfrm>
          <a:prstGeom prst="rect">
            <a:avLst/>
          </a:prstGeom>
        </p:spPr>
      </p:pic>
      <p:sp>
        <p:nvSpPr>
          <p:cNvPr id="2" name="Rectangle: Rounded Corners 1">
            <a:extLst>
              <a:ext uri="{FF2B5EF4-FFF2-40B4-BE49-F238E27FC236}">
                <a16:creationId xmlns:a16="http://schemas.microsoft.com/office/drawing/2014/main" id="{C4DA8C45-A4AA-4993-A468-DAB6B7A5F79E}"/>
              </a:ext>
            </a:extLst>
          </p:cNvPr>
          <p:cNvSpPr/>
          <p:nvPr/>
        </p:nvSpPr>
        <p:spPr>
          <a:xfrm>
            <a:off x="1524001" y="879677"/>
            <a:ext cx="9144000" cy="2950201"/>
          </a:xfrm>
          <a:prstGeom prst="roundRect">
            <a:avLst/>
          </a:prstGeom>
          <a:solidFill>
            <a:schemeClr val="accent1">
              <a:lumMod val="40000"/>
              <a:lumOff val="60000"/>
              <a:alpha val="8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ubtitle 2">
            <a:extLst>
              <a:ext uri="{FF2B5EF4-FFF2-40B4-BE49-F238E27FC236}">
                <a16:creationId xmlns:a16="http://schemas.microsoft.com/office/drawing/2014/main" id="{1CCDCF0A-EF8A-438D-AFF5-6AF11F85351B}"/>
              </a:ext>
            </a:extLst>
          </p:cNvPr>
          <p:cNvSpPr txBox="1">
            <a:spLocks/>
          </p:cNvSpPr>
          <p:nvPr/>
        </p:nvSpPr>
        <p:spPr>
          <a:xfrm>
            <a:off x="1523998" y="1919942"/>
            <a:ext cx="9144000" cy="476476"/>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800" dirty="0">
                <a:effectLst>
                  <a:outerShdw blurRad="50800" dist="38100" dir="2700000" algn="tl" rotWithShape="0">
                    <a:prstClr val="black">
                      <a:alpha val="40000"/>
                    </a:prstClr>
                  </a:outerShdw>
                </a:effectLst>
                <a:latin typeface="Tw Cen MT" panose="020B0602020104020603" pitchFamily="34" charset="0"/>
              </a:rPr>
              <a:t>Lord, please guide our minds and open our hearts</a:t>
            </a:r>
            <a:br>
              <a:rPr lang="en-US" sz="2800" dirty="0">
                <a:effectLst>
                  <a:outerShdw blurRad="38100" dist="38100" dir="2700000" algn="tl">
                    <a:srgbClr val="000000">
                      <a:alpha val="43137"/>
                    </a:srgbClr>
                  </a:outerShdw>
                </a:effectLst>
              </a:rPr>
            </a:br>
            <a:r>
              <a:rPr lang="en-US" sz="2800" dirty="0">
                <a:effectLst>
                  <a:outerShdw blurRad="50800" dist="38100" dir="2700000" algn="tl" rotWithShape="0">
                    <a:prstClr val="black">
                      <a:alpha val="40000"/>
                    </a:prstClr>
                  </a:outerShdw>
                </a:effectLst>
                <a:latin typeface="Tw Cen MT" panose="020B0602020104020603" pitchFamily="34" charset="0"/>
              </a:rPr>
              <a:t>as we examine the evidence for the life, death,</a:t>
            </a:r>
            <a:r>
              <a:rPr lang="en-US" sz="2800" dirty="0">
                <a:effectLst>
                  <a:outerShdw blurRad="38100" dist="38100" dir="2700000" algn="tl">
                    <a:srgbClr val="000000">
                      <a:alpha val="43137"/>
                    </a:srgbClr>
                  </a:outerShdw>
                </a:effectLst>
              </a:rPr>
              <a:t> </a:t>
            </a:r>
            <a:br>
              <a:rPr lang="en-US" sz="2800" dirty="0">
                <a:effectLst>
                  <a:outerShdw blurRad="38100" dist="38100" dir="2700000" algn="tl">
                    <a:srgbClr val="000000">
                      <a:alpha val="43137"/>
                    </a:srgbClr>
                  </a:outerShdw>
                </a:effectLst>
              </a:rPr>
            </a:br>
            <a:r>
              <a:rPr lang="en-US" sz="2800" dirty="0">
                <a:effectLst>
                  <a:outerShdw blurRad="50800" dist="38100" dir="2700000" algn="tl" rotWithShape="0">
                    <a:prstClr val="black">
                      <a:alpha val="40000"/>
                    </a:prstClr>
                  </a:outerShdw>
                </a:effectLst>
                <a:latin typeface="Tw Cen MT" panose="020B0602020104020603" pitchFamily="34" charset="0"/>
              </a:rPr>
              <a:t>and Resurrection of Jesus. ​</a:t>
            </a:r>
          </a:p>
          <a:p>
            <a:r>
              <a:rPr lang="en-US" sz="2800" b="1" dirty="0">
                <a:effectLst>
                  <a:outerShdw blurRad="50800" dist="38100" dir="2700000" algn="tl" rotWithShape="0">
                    <a:prstClr val="black">
                      <a:alpha val="40000"/>
                    </a:prstClr>
                  </a:outerShdw>
                </a:effectLst>
                <a:latin typeface="Tw Cen MT" panose="020B0602020104020603" pitchFamily="34" charset="0"/>
              </a:rPr>
              <a:t>Amen.</a:t>
            </a:r>
          </a:p>
        </p:txBody>
      </p:sp>
      <p:sp>
        <p:nvSpPr>
          <p:cNvPr id="4" name="Title 1">
            <a:extLst>
              <a:ext uri="{FF2B5EF4-FFF2-40B4-BE49-F238E27FC236}">
                <a16:creationId xmlns:a16="http://schemas.microsoft.com/office/drawing/2014/main" id="{6A35407F-F359-43D1-BFD3-9A10D9243074}"/>
              </a:ext>
            </a:extLst>
          </p:cNvPr>
          <p:cNvSpPr txBox="1">
            <a:spLocks/>
          </p:cNvSpPr>
          <p:nvPr/>
        </p:nvSpPr>
        <p:spPr>
          <a:xfrm>
            <a:off x="1523998" y="879676"/>
            <a:ext cx="9144000" cy="104026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effectLst>
                  <a:outerShdw blurRad="50800" dist="38100" algn="l" rotWithShape="0">
                    <a:prstClr val="black">
                      <a:alpha val="40000"/>
                    </a:prstClr>
                  </a:outerShdw>
                </a:effectLst>
                <a:latin typeface="Arial Rounded MT Bold" panose="020F0704030504030204" pitchFamily="34" charset="0"/>
                <a:cs typeface="Aharoni" panose="02010803020104030203" pitchFamily="2" charset="-79"/>
              </a:rPr>
              <a:t>Opening</a:t>
            </a:r>
            <a:r>
              <a:rPr lang="en-US" dirty="0">
                <a:effectLst>
                  <a:outerShdw blurRad="50800" dist="38100" dir="2700000" algn="tl" rotWithShape="0">
                    <a:prstClr val="black">
                      <a:alpha val="40000"/>
                    </a:prstClr>
                  </a:outerShdw>
                </a:effectLst>
                <a:latin typeface="Arial Rounded MT Bold" panose="020F0704030504030204" pitchFamily="34" charset="0"/>
                <a:cs typeface="Aharoni" panose="02010803020104030203" pitchFamily="2" charset="-79"/>
              </a:rPr>
              <a:t> Prayer</a:t>
            </a:r>
          </a:p>
        </p:txBody>
      </p:sp>
      <p:pic>
        <p:nvPicPr>
          <p:cNvPr id="3" name="3" descr="3">
            <a:hlinkClick r:id="" action="ppaction://media"/>
            <a:extLst>
              <a:ext uri="{FF2B5EF4-FFF2-40B4-BE49-F238E27FC236}">
                <a16:creationId xmlns:a16="http://schemas.microsoft.com/office/drawing/2014/main" id="{ECFD6D48-DEA4-AE46-98B3-7B564A463C2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5689598" y="6977852"/>
            <a:ext cx="812800" cy="812800"/>
          </a:xfrm>
          <a:prstGeom prst="rect">
            <a:avLst/>
          </a:prstGeom>
        </p:spPr>
      </p:pic>
    </p:spTree>
    <p:extLst>
      <p:ext uri="{BB962C8B-B14F-4D97-AF65-F5344CB8AC3E}">
        <p14:creationId xmlns:p14="http://schemas.microsoft.com/office/powerpoint/2010/main" val="1067614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22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descr="Picture 6">
            <a:extLst>
              <a:ext uri="{FF2B5EF4-FFF2-40B4-BE49-F238E27FC236}">
                <a16:creationId xmlns:a16="http://schemas.microsoft.com/office/drawing/2014/main" id="{43F62025-1AF8-449E-91A6-EA4FDF2F8D0A}"/>
              </a:ext>
            </a:extLst>
          </p:cNvPr>
          <p:cNvPicPr>
            <a:picLocks noChangeAspect="1"/>
          </p:cNvPicPr>
          <p:nvPr/>
        </p:nvPicPr>
        <p:blipFill>
          <a:blip r:embed="rId5">
            <a:duotone>
              <a:schemeClr val="bg2">
                <a:shade val="45000"/>
                <a:satMod val="135000"/>
              </a:schemeClr>
              <a:prstClr val="white"/>
            </a:duotone>
            <a:alphaModFix amt="36000"/>
          </a:blip>
          <a:stretch>
            <a:fillRect/>
          </a:stretch>
        </p:blipFill>
        <p:spPr>
          <a:xfrm>
            <a:off x="0" y="-1656"/>
            <a:ext cx="12192000" cy="6870731"/>
          </a:xfrm>
          <a:prstGeom prst="rect">
            <a:avLst/>
          </a:prstGeom>
          <a:solidFill>
            <a:srgbClr val="E7A2A3">
              <a:alpha val="34000"/>
            </a:srgbClr>
          </a:solidFill>
          <a:ln w="12700">
            <a:miter lim="400000"/>
          </a:ln>
        </p:spPr>
      </p:pic>
      <p:sp>
        <p:nvSpPr>
          <p:cNvPr id="3" name="Rectangle 2">
            <a:extLst>
              <a:ext uri="{FF2B5EF4-FFF2-40B4-BE49-F238E27FC236}">
                <a16:creationId xmlns:a16="http://schemas.microsoft.com/office/drawing/2014/main" id="{D627048E-74BD-41BC-B0E8-A993FE1A3C93}"/>
              </a:ext>
            </a:extLst>
          </p:cNvPr>
          <p:cNvSpPr/>
          <p:nvPr/>
        </p:nvSpPr>
        <p:spPr>
          <a:xfrm>
            <a:off x="0" y="0"/>
            <a:ext cx="12192000" cy="6858000"/>
          </a:xfrm>
          <a:prstGeom prst="rect">
            <a:avLst/>
          </a:prstGeom>
          <a:solidFill>
            <a:srgbClr val="92D050">
              <a:alpha val="7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a:extLst>
              <a:ext uri="{FF2B5EF4-FFF2-40B4-BE49-F238E27FC236}">
                <a16:creationId xmlns:a16="http://schemas.microsoft.com/office/drawing/2014/main" id="{5C9CC37C-EEFA-4575-A900-86D40A89382E}"/>
              </a:ext>
            </a:extLst>
          </p:cNvPr>
          <p:cNvPicPr>
            <a:picLocks noChangeAspect="1"/>
          </p:cNvPicPr>
          <p:nvPr/>
        </p:nvPicPr>
        <p:blipFill rotWithShape="1">
          <a:blip r:embed="rId6">
            <a:extLst>
              <a:ext uri="{28A0092B-C50C-407E-A947-70E740481C1C}">
                <a14:useLocalDpi xmlns:a14="http://schemas.microsoft.com/office/drawing/2010/main" val="0"/>
              </a:ext>
            </a:extLst>
          </a:blip>
          <a:srcRect l="4581" t="2770" r="3670" b="3438"/>
          <a:stretch/>
        </p:blipFill>
        <p:spPr>
          <a:xfrm>
            <a:off x="7518668" y="0"/>
            <a:ext cx="3825766" cy="6689626"/>
          </a:xfrm>
          <a:prstGeom prst="rect">
            <a:avLst/>
          </a:prstGeom>
        </p:spPr>
      </p:pic>
      <p:sp>
        <p:nvSpPr>
          <p:cNvPr id="7" name="Rectangle 6">
            <a:extLst>
              <a:ext uri="{FF2B5EF4-FFF2-40B4-BE49-F238E27FC236}">
                <a16:creationId xmlns:a16="http://schemas.microsoft.com/office/drawing/2014/main" id="{0F0CCB10-A515-47D8-AFA7-971748034706}"/>
              </a:ext>
            </a:extLst>
          </p:cNvPr>
          <p:cNvSpPr/>
          <p:nvPr/>
        </p:nvSpPr>
        <p:spPr>
          <a:xfrm>
            <a:off x="798786" y="1709549"/>
            <a:ext cx="6096000" cy="3416320"/>
          </a:xfrm>
          <a:prstGeom prst="rect">
            <a:avLst/>
          </a:prstGeom>
        </p:spPr>
        <p:txBody>
          <a:bodyPr>
            <a:spAutoFit/>
          </a:bodyPr>
          <a:lstStyle/>
          <a:p>
            <a:r>
              <a:rPr lang="en-US" sz="2400" dirty="0">
                <a:latin typeface="Tw Cen MT" panose="020B0602020104020603" pitchFamily="34" charset="0"/>
              </a:rPr>
              <a:t>The lance wound is </a:t>
            </a:r>
            <a:r>
              <a:rPr lang="en-US" sz="2400" b="1" dirty="0">
                <a:latin typeface="Tw Cen MT" panose="020B0602020104020603" pitchFamily="34" charset="0"/>
              </a:rPr>
              <a:t>unique</a:t>
            </a:r>
            <a:r>
              <a:rPr lang="en-US" sz="2400" dirty="0">
                <a:latin typeface="Tw Cen MT" panose="020B0602020104020603" pitchFamily="34" charset="0"/>
              </a:rPr>
              <a:t> to Christ's crucifixion - usually, misery was prolonged during crucifixion but the lance was used to make sure Jesus was dead before the Passover.  </a:t>
            </a:r>
          </a:p>
          <a:p>
            <a:endParaRPr lang="en-US" sz="2400" dirty="0">
              <a:latin typeface="Tw Cen MT" panose="020B0602020104020603" pitchFamily="34" charset="0"/>
            </a:endParaRPr>
          </a:p>
          <a:p>
            <a:r>
              <a:rPr lang="en-US" sz="2400" dirty="0">
                <a:latin typeface="Tw Cen MT" panose="020B0602020104020603" pitchFamily="34" charset="0"/>
              </a:rPr>
              <a:t>The gospel's mention of </a:t>
            </a:r>
            <a:r>
              <a:rPr lang="en-US" sz="2400" b="1" dirty="0">
                <a:latin typeface="Tw Cen MT" panose="020B0602020104020603" pitchFamily="34" charset="0"/>
              </a:rPr>
              <a:t>blood and water </a:t>
            </a:r>
            <a:r>
              <a:rPr lang="en-US" sz="2400" dirty="0">
                <a:latin typeface="Tw Cen MT" panose="020B0602020104020603" pitchFamily="34" charset="0"/>
              </a:rPr>
              <a:t>flowing out of Jesus’ side (John 19:34) </a:t>
            </a:r>
            <a:br>
              <a:rPr lang="en-US" sz="2400" dirty="0">
                <a:latin typeface="Tw Cen MT" panose="020B0602020104020603" pitchFamily="34" charset="0"/>
              </a:rPr>
            </a:br>
            <a:r>
              <a:rPr lang="en-US" sz="2400" dirty="0">
                <a:latin typeface="Tw Cen MT" panose="020B0602020104020603" pitchFamily="34" charset="0"/>
              </a:rPr>
              <a:t>is another unexpected detail that seems </a:t>
            </a:r>
            <a:br>
              <a:rPr lang="en-US" sz="2400" dirty="0">
                <a:latin typeface="Tw Cen MT" panose="020B0602020104020603" pitchFamily="34" charset="0"/>
              </a:rPr>
            </a:br>
            <a:r>
              <a:rPr lang="en-US" sz="2400" dirty="0">
                <a:latin typeface="Tw Cen MT" panose="020B0602020104020603" pitchFamily="34" charset="0"/>
              </a:rPr>
              <a:t>to match the Shroud.</a:t>
            </a:r>
          </a:p>
        </p:txBody>
      </p:sp>
      <p:pic>
        <p:nvPicPr>
          <p:cNvPr id="8" name="36" descr="36">
            <a:hlinkClick r:id="" action="ppaction://media"/>
            <a:extLst>
              <a:ext uri="{FF2B5EF4-FFF2-40B4-BE49-F238E27FC236}">
                <a16:creationId xmlns:a16="http://schemas.microsoft.com/office/drawing/2014/main" id="{85A5523E-7912-7745-9C6A-EB1AD98943DC}"/>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4857098" y="7055198"/>
            <a:ext cx="812800" cy="812800"/>
          </a:xfrm>
          <a:prstGeom prst="rect">
            <a:avLst/>
          </a:prstGeom>
        </p:spPr>
      </p:pic>
    </p:spTree>
    <p:extLst>
      <p:ext uri="{BB962C8B-B14F-4D97-AF65-F5344CB8AC3E}">
        <p14:creationId xmlns:p14="http://schemas.microsoft.com/office/powerpoint/2010/main" val="1071593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933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8"/>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descr="Picture 6">
            <a:extLst>
              <a:ext uri="{FF2B5EF4-FFF2-40B4-BE49-F238E27FC236}">
                <a16:creationId xmlns:a16="http://schemas.microsoft.com/office/drawing/2014/main" id="{43F62025-1AF8-449E-91A6-EA4FDF2F8D0A}"/>
              </a:ext>
            </a:extLst>
          </p:cNvPr>
          <p:cNvPicPr>
            <a:picLocks noChangeAspect="1"/>
          </p:cNvPicPr>
          <p:nvPr/>
        </p:nvPicPr>
        <p:blipFill>
          <a:blip r:embed="rId3">
            <a:duotone>
              <a:schemeClr val="bg2">
                <a:shade val="45000"/>
                <a:satMod val="135000"/>
              </a:schemeClr>
              <a:prstClr val="white"/>
            </a:duotone>
            <a:alphaModFix amt="36000"/>
          </a:blip>
          <a:stretch>
            <a:fillRect/>
          </a:stretch>
        </p:blipFill>
        <p:spPr>
          <a:xfrm>
            <a:off x="0" y="-1656"/>
            <a:ext cx="12192000" cy="6870731"/>
          </a:xfrm>
          <a:prstGeom prst="rect">
            <a:avLst/>
          </a:prstGeom>
          <a:solidFill>
            <a:srgbClr val="E7A2A3">
              <a:alpha val="34000"/>
            </a:srgbClr>
          </a:solidFill>
          <a:ln w="12700">
            <a:miter lim="400000"/>
          </a:ln>
        </p:spPr>
      </p:pic>
      <p:sp>
        <p:nvSpPr>
          <p:cNvPr id="3" name="Rectangle 2">
            <a:extLst>
              <a:ext uri="{FF2B5EF4-FFF2-40B4-BE49-F238E27FC236}">
                <a16:creationId xmlns:a16="http://schemas.microsoft.com/office/drawing/2014/main" id="{D627048E-74BD-41BC-B0E8-A993FE1A3C93}"/>
              </a:ext>
            </a:extLst>
          </p:cNvPr>
          <p:cNvSpPr/>
          <p:nvPr/>
        </p:nvSpPr>
        <p:spPr>
          <a:xfrm>
            <a:off x="0" y="0"/>
            <a:ext cx="12192000" cy="6858000"/>
          </a:xfrm>
          <a:prstGeom prst="rect">
            <a:avLst/>
          </a:prstGeom>
          <a:solidFill>
            <a:srgbClr val="92D050">
              <a:alpha val="7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4BA10895-DE65-426F-9B85-347A37DA3717}"/>
              </a:ext>
            </a:extLst>
          </p:cNvPr>
          <p:cNvSpPr/>
          <p:nvPr/>
        </p:nvSpPr>
        <p:spPr>
          <a:xfrm>
            <a:off x="6289984" y="1659285"/>
            <a:ext cx="6096000" cy="3539430"/>
          </a:xfrm>
          <a:prstGeom prst="rect">
            <a:avLst/>
          </a:prstGeom>
        </p:spPr>
        <p:txBody>
          <a:bodyPr>
            <a:spAutoFit/>
          </a:bodyPr>
          <a:lstStyle/>
          <a:p>
            <a:r>
              <a:rPr lang="en-US" sz="2800" dirty="0">
                <a:latin typeface="Tw Cen MT" panose="020B0602020104020603" pitchFamily="34" charset="0"/>
              </a:rPr>
              <a:t>The man on the Shroud was scourged about 39 times by a Roman </a:t>
            </a:r>
            <a:r>
              <a:rPr lang="en-US" sz="2800" dirty="0" err="1">
                <a:latin typeface="Tw Cen MT" panose="020B0602020104020603" pitchFamily="34" charset="0"/>
              </a:rPr>
              <a:t>flagrum</a:t>
            </a:r>
            <a:r>
              <a:rPr lang="en-US" sz="2400" dirty="0">
                <a:latin typeface="Tw Cen MT" panose="020B0602020104020603" pitchFamily="34" charset="0"/>
              </a:rPr>
              <a:t>,</a:t>
            </a:r>
            <a:br>
              <a:rPr lang="en-US" sz="2400" dirty="0">
                <a:latin typeface="Tw Cen MT" panose="020B0602020104020603" pitchFamily="34" charset="0"/>
              </a:rPr>
            </a:br>
            <a:r>
              <a:rPr lang="en-US" sz="2400" dirty="0">
                <a:latin typeface="Tw Cen MT" panose="020B0602020104020603" pitchFamily="34" charset="0"/>
              </a:rPr>
              <a:t>a whip with three strands </a:t>
            </a:r>
            <a:br>
              <a:rPr lang="en-US" sz="2400" dirty="0">
                <a:latin typeface="Tw Cen MT" panose="020B0602020104020603" pitchFamily="34" charset="0"/>
              </a:rPr>
            </a:br>
            <a:r>
              <a:rPr lang="en-US" sz="2400" dirty="0">
                <a:latin typeface="Tw Cen MT" panose="020B0602020104020603" pitchFamily="34" charset="0"/>
              </a:rPr>
              <a:t>(with bone chips and metal shards on the ends), leaving 117 marks and stains in total. </a:t>
            </a:r>
          </a:p>
          <a:p>
            <a:endParaRPr lang="en-US" sz="2400" dirty="0">
              <a:latin typeface="Tw Cen MT" panose="020B0602020104020603" pitchFamily="34" charset="0"/>
            </a:endParaRPr>
          </a:p>
          <a:p>
            <a:r>
              <a:rPr lang="en-US" sz="2400" dirty="0">
                <a:latin typeface="Tw Cen MT" panose="020B0602020104020603" pitchFamily="34" charset="0"/>
              </a:rPr>
              <a:t>This whip was used by Roman legionnaires </a:t>
            </a:r>
            <a:br>
              <a:rPr lang="en-US" sz="2400" dirty="0">
                <a:latin typeface="Tw Cen MT" panose="020B0602020104020603" pitchFamily="34" charset="0"/>
              </a:rPr>
            </a:br>
            <a:r>
              <a:rPr lang="en-US" sz="2400" dirty="0">
                <a:latin typeface="Tw Cen MT" panose="020B0602020104020603" pitchFamily="34" charset="0"/>
              </a:rPr>
              <a:t>for torture and execution of criminals </a:t>
            </a:r>
            <a:br>
              <a:rPr lang="en-US" sz="2400" dirty="0">
                <a:latin typeface="Tw Cen MT" panose="020B0602020104020603" pitchFamily="34" charset="0"/>
              </a:rPr>
            </a:br>
            <a:r>
              <a:rPr lang="en-US" sz="2400" dirty="0">
                <a:latin typeface="Tw Cen MT" panose="020B0602020104020603" pitchFamily="34" charset="0"/>
              </a:rPr>
              <a:t>(as found in archeology sites like Pompeii). </a:t>
            </a:r>
          </a:p>
        </p:txBody>
      </p:sp>
      <p:pic>
        <p:nvPicPr>
          <p:cNvPr id="9" name="Picture 8">
            <a:extLst>
              <a:ext uri="{FF2B5EF4-FFF2-40B4-BE49-F238E27FC236}">
                <a16:creationId xmlns:a16="http://schemas.microsoft.com/office/drawing/2014/main" id="{9A25BF60-4E3E-46AE-A9DD-06E8E863115D}"/>
              </a:ext>
            </a:extLst>
          </p:cNvPr>
          <p:cNvPicPr>
            <a:picLocks noChangeAspect="1"/>
          </p:cNvPicPr>
          <p:nvPr/>
        </p:nvPicPr>
        <p:blipFill rotWithShape="1">
          <a:blip r:embed="rId4">
            <a:extLst>
              <a:ext uri="{28A0092B-C50C-407E-A947-70E740481C1C}">
                <a14:useLocalDpi xmlns:a14="http://schemas.microsoft.com/office/drawing/2010/main" val="0"/>
              </a:ext>
            </a:extLst>
          </a:blip>
          <a:srcRect l="27049" t="-16343" r="19390" b="57186"/>
          <a:stretch/>
        </p:blipFill>
        <p:spPr>
          <a:xfrm>
            <a:off x="278212" y="-136653"/>
            <a:ext cx="2771603" cy="5543206"/>
          </a:xfrm>
          <a:prstGeom prst="rect">
            <a:avLst/>
          </a:prstGeom>
        </p:spPr>
      </p:pic>
      <p:pic>
        <p:nvPicPr>
          <p:cNvPr id="11" name="Picture 10">
            <a:extLst>
              <a:ext uri="{FF2B5EF4-FFF2-40B4-BE49-F238E27FC236}">
                <a16:creationId xmlns:a16="http://schemas.microsoft.com/office/drawing/2014/main" id="{6CC50767-6C0D-4433-B189-1787140D8B05}"/>
              </a:ext>
            </a:extLst>
          </p:cNvPr>
          <p:cNvPicPr>
            <a:picLocks noChangeAspect="1"/>
          </p:cNvPicPr>
          <p:nvPr/>
        </p:nvPicPr>
        <p:blipFill rotWithShape="1">
          <a:blip r:embed="rId5">
            <a:extLst>
              <a:ext uri="{28A0092B-C50C-407E-A947-70E740481C1C}">
                <a14:useLocalDpi xmlns:a14="http://schemas.microsoft.com/office/drawing/2010/main" val="0"/>
              </a:ext>
            </a:extLst>
          </a:blip>
          <a:srcRect l="27280" t="30847" r="20457" b="48417"/>
          <a:stretch/>
        </p:blipFill>
        <p:spPr>
          <a:xfrm rot="10800000">
            <a:off x="3273807" y="1451447"/>
            <a:ext cx="2628211" cy="3955106"/>
          </a:xfrm>
          <a:prstGeom prst="rect">
            <a:avLst/>
          </a:prstGeom>
        </p:spPr>
      </p:pic>
    </p:spTree>
    <p:extLst>
      <p:ext uri="{BB962C8B-B14F-4D97-AF65-F5344CB8AC3E}">
        <p14:creationId xmlns:p14="http://schemas.microsoft.com/office/powerpoint/2010/main" val="32516698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descr="Picture 6">
            <a:extLst>
              <a:ext uri="{FF2B5EF4-FFF2-40B4-BE49-F238E27FC236}">
                <a16:creationId xmlns:a16="http://schemas.microsoft.com/office/drawing/2014/main" id="{43F62025-1AF8-449E-91A6-EA4FDF2F8D0A}"/>
              </a:ext>
            </a:extLst>
          </p:cNvPr>
          <p:cNvPicPr>
            <a:picLocks noChangeAspect="1"/>
          </p:cNvPicPr>
          <p:nvPr/>
        </p:nvPicPr>
        <p:blipFill>
          <a:blip r:embed="rId3">
            <a:duotone>
              <a:schemeClr val="bg2">
                <a:shade val="45000"/>
                <a:satMod val="135000"/>
              </a:schemeClr>
              <a:prstClr val="white"/>
            </a:duotone>
            <a:alphaModFix amt="36000"/>
          </a:blip>
          <a:stretch>
            <a:fillRect/>
          </a:stretch>
        </p:blipFill>
        <p:spPr>
          <a:xfrm>
            <a:off x="0" y="-1656"/>
            <a:ext cx="12192000" cy="6870731"/>
          </a:xfrm>
          <a:prstGeom prst="rect">
            <a:avLst/>
          </a:prstGeom>
          <a:solidFill>
            <a:srgbClr val="E7A2A3">
              <a:alpha val="34000"/>
            </a:srgbClr>
          </a:solidFill>
          <a:ln w="12700">
            <a:miter lim="400000"/>
          </a:ln>
        </p:spPr>
      </p:pic>
      <p:sp>
        <p:nvSpPr>
          <p:cNvPr id="3" name="Rectangle 2">
            <a:extLst>
              <a:ext uri="{FF2B5EF4-FFF2-40B4-BE49-F238E27FC236}">
                <a16:creationId xmlns:a16="http://schemas.microsoft.com/office/drawing/2014/main" id="{D627048E-74BD-41BC-B0E8-A993FE1A3C93}"/>
              </a:ext>
            </a:extLst>
          </p:cNvPr>
          <p:cNvSpPr/>
          <p:nvPr/>
        </p:nvSpPr>
        <p:spPr>
          <a:xfrm>
            <a:off x="0" y="0"/>
            <a:ext cx="12192000" cy="6858000"/>
          </a:xfrm>
          <a:prstGeom prst="rect">
            <a:avLst/>
          </a:prstGeom>
          <a:solidFill>
            <a:srgbClr val="92D050">
              <a:alpha val="7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a:extLst>
              <a:ext uri="{FF2B5EF4-FFF2-40B4-BE49-F238E27FC236}">
                <a16:creationId xmlns:a16="http://schemas.microsoft.com/office/drawing/2014/main" id="{BB238FB1-E8BA-4480-BE76-2739377A6E9B}"/>
              </a:ext>
            </a:extLst>
          </p:cNvPr>
          <p:cNvPicPr>
            <a:picLocks noChangeAspect="1"/>
          </p:cNvPicPr>
          <p:nvPr/>
        </p:nvPicPr>
        <p:blipFill rotWithShape="1">
          <a:blip r:embed="rId4">
            <a:extLst>
              <a:ext uri="{28A0092B-C50C-407E-A947-70E740481C1C}">
                <a14:useLocalDpi xmlns:a14="http://schemas.microsoft.com/office/drawing/2010/main" val="0"/>
              </a:ext>
            </a:extLst>
          </a:blip>
          <a:srcRect l="27347" t="9042" r="4446" b="14987"/>
          <a:stretch/>
        </p:blipFill>
        <p:spPr>
          <a:xfrm>
            <a:off x="7579978" y="10747"/>
            <a:ext cx="3832236" cy="6858000"/>
          </a:xfrm>
          <a:prstGeom prst="rect">
            <a:avLst/>
          </a:prstGeom>
        </p:spPr>
      </p:pic>
      <p:sp>
        <p:nvSpPr>
          <p:cNvPr id="7" name="Rectangle 6">
            <a:extLst>
              <a:ext uri="{FF2B5EF4-FFF2-40B4-BE49-F238E27FC236}">
                <a16:creationId xmlns:a16="http://schemas.microsoft.com/office/drawing/2014/main" id="{FFC66C94-72D9-4219-85E2-BB359475731C}"/>
              </a:ext>
            </a:extLst>
          </p:cNvPr>
          <p:cNvSpPr/>
          <p:nvPr/>
        </p:nvSpPr>
        <p:spPr>
          <a:xfrm>
            <a:off x="741988" y="1879175"/>
            <a:ext cx="6563687" cy="4278094"/>
          </a:xfrm>
          <a:prstGeom prst="rect">
            <a:avLst/>
          </a:prstGeom>
        </p:spPr>
        <p:txBody>
          <a:bodyPr wrap="square">
            <a:spAutoFit/>
          </a:bodyPr>
          <a:lstStyle/>
          <a:p>
            <a:pPr algn="ctr"/>
            <a:r>
              <a:rPr lang="en-US" sz="2400" dirty="0">
                <a:latin typeface="Tw Cen MT" panose="020B0602020104020603" pitchFamily="34" charset="0"/>
              </a:rPr>
              <a:t>Jesus was probably </a:t>
            </a:r>
            <a:r>
              <a:rPr lang="en-US" sz="2400" b="1" dirty="0">
                <a:latin typeface="Tw Cen MT" panose="020B0602020104020603" pitchFamily="34" charset="0"/>
              </a:rPr>
              <a:t>scourged in this way </a:t>
            </a:r>
            <a:br>
              <a:rPr lang="en-US" sz="2400" dirty="0">
                <a:latin typeface="Tw Cen MT" panose="020B0602020104020603" pitchFamily="34" charset="0"/>
              </a:rPr>
            </a:br>
            <a:r>
              <a:rPr lang="en-US" sz="2400" dirty="0">
                <a:latin typeface="Tw Cen MT" panose="020B0602020104020603" pitchFamily="34" charset="0"/>
              </a:rPr>
              <a:t>by Roman soldiers </a:t>
            </a:r>
            <a:br>
              <a:rPr lang="en-US" sz="2400" dirty="0">
                <a:latin typeface="Tw Cen MT" panose="020B0602020104020603" pitchFamily="34" charset="0"/>
              </a:rPr>
            </a:br>
            <a:r>
              <a:rPr lang="en-US" sz="2400" dirty="0">
                <a:latin typeface="Tw Cen MT" panose="020B0602020104020603" pitchFamily="34" charset="0"/>
              </a:rPr>
              <a:t>(according to Gospel accounts).</a:t>
            </a:r>
          </a:p>
          <a:p>
            <a:endParaRPr lang="en-US" sz="2400" dirty="0">
              <a:latin typeface="Tw Cen MT" panose="020B0602020104020603" pitchFamily="34" charset="0"/>
            </a:endParaRPr>
          </a:p>
          <a:p>
            <a:pPr algn="ctr"/>
            <a:r>
              <a:rPr lang="en-US" sz="2400" dirty="0">
                <a:latin typeface="Tw Cen MT" panose="020B0602020104020603" pitchFamily="34" charset="0"/>
              </a:rPr>
              <a:t>The *historical details of </a:t>
            </a:r>
            <a:br>
              <a:rPr lang="en-US" sz="2400" dirty="0">
                <a:latin typeface="Tw Cen MT" panose="020B0602020104020603" pitchFamily="34" charset="0"/>
              </a:rPr>
            </a:br>
            <a:r>
              <a:rPr lang="en-US" sz="2400" dirty="0">
                <a:latin typeface="Tw Cen MT" panose="020B0602020104020603" pitchFamily="34" charset="0"/>
              </a:rPr>
              <a:t>a Roman scourging in the 1st century and only understood more recently by archeologist and historians </a:t>
            </a:r>
          </a:p>
          <a:p>
            <a:pPr algn="ctr"/>
            <a:endParaRPr lang="en-US" sz="2400" dirty="0">
              <a:latin typeface="Tw Cen MT" panose="020B0602020104020603" pitchFamily="34" charset="0"/>
            </a:endParaRPr>
          </a:p>
          <a:p>
            <a:pPr algn="ctr"/>
            <a:r>
              <a:rPr lang="en-US" sz="2000" dirty="0">
                <a:latin typeface="Tw Cen MT" panose="020B0602020104020603" pitchFamily="34" charset="0"/>
              </a:rPr>
              <a:t>(*the three strands of the </a:t>
            </a:r>
            <a:r>
              <a:rPr lang="en-US" sz="2000" dirty="0" err="1">
                <a:latin typeface="Tw Cen MT" panose="020B0602020104020603" pitchFamily="34" charset="0"/>
              </a:rPr>
              <a:t>flagrum</a:t>
            </a:r>
            <a:r>
              <a:rPr lang="en-US" sz="2000" dirty="0">
                <a:latin typeface="Tw Cen MT" panose="020B0602020104020603" pitchFamily="34" charset="0"/>
              </a:rPr>
              <a:t> with bone chips and metal shards on the ends)</a:t>
            </a:r>
          </a:p>
          <a:p>
            <a:pPr algn="ctr"/>
            <a:r>
              <a:rPr lang="en-US" sz="800" dirty="0">
                <a:latin typeface="Tw Cen MT" panose="020B0602020104020603" pitchFamily="34" charset="0"/>
              </a:rPr>
              <a:t> </a:t>
            </a:r>
          </a:p>
        </p:txBody>
      </p:sp>
    </p:spTree>
    <p:extLst>
      <p:ext uri="{BB962C8B-B14F-4D97-AF65-F5344CB8AC3E}">
        <p14:creationId xmlns:p14="http://schemas.microsoft.com/office/powerpoint/2010/main" val="13921339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descr="Picture 6">
            <a:extLst>
              <a:ext uri="{FF2B5EF4-FFF2-40B4-BE49-F238E27FC236}">
                <a16:creationId xmlns:a16="http://schemas.microsoft.com/office/drawing/2014/main" id="{43F62025-1AF8-449E-91A6-EA4FDF2F8D0A}"/>
              </a:ext>
            </a:extLst>
          </p:cNvPr>
          <p:cNvPicPr>
            <a:picLocks noChangeAspect="1"/>
          </p:cNvPicPr>
          <p:nvPr/>
        </p:nvPicPr>
        <p:blipFill>
          <a:blip r:embed="rId3">
            <a:duotone>
              <a:schemeClr val="bg2">
                <a:shade val="45000"/>
                <a:satMod val="135000"/>
              </a:schemeClr>
              <a:prstClr val="white"/>
            </a:duotone>
            <a:alphaModFix amt="36000"/>
          </a:blip>
          <a:stretch>
            <a:fillRect/>
          </a:stretch>
        </p:blipFill>
        <p:spPr>
          <a:xfrm>
            <a:off x="0" y="-1656"/>
            <a:ext cx="12192000" cy="6870731"/>
          </a:xfrm>
          <a:prstGeom prst="rect">
            <a:avLst/>
          </a:prstGeom>
          <a:solidFill>
            <a:srgbClr val="E7A2A3">
              <a:alpha val="34000"/>
            </a:srgbClr>
          </a:solidFill>
          <a:ln w="12700">
            <a:miter lim="400000"/>
          </a:ln>
        </p:spPr>
      </p:pic>
      <p:sp>
        <p:nvSpPr>
          <p:cNvPr id="3" name="Rectangle 2">
            <a:extLst>
              <a:ext uri="{FF2B5EF4-FFF2-40B4-BE49-F238E27FC236}">
                <a16:creationId xmlns:a16="http://schemas.microsoft.com/office/drawing/2014/main" id="{D627048E-74BD-41BC-B0E8-A993FE1A3C93}"/>
              </a:ext>
            </a:extLst>
          </p:cNvPr>
          <p:cNvSpPr/>
          <p:nvPr/>
        </p:nvSpPr>
        <p:spPr>
          <a:xfrm>
            <a:off x="0" y="0"/>
            <a:ext cx="12192000" cy="6858000"/>
          </a:xfrm>
          <a:prstGeom prst="rect">
            <a:avLst/>
          </a:prstGeom>
          <a:solidFill>
            <a:srgbClr val="92D050">
              <a:alpha val="7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3764588A-B741-4BD6-9E86-B6C053792A3C}"/>
              </a:ext>
            </a:extLst>
          </p:cNvPr>
          <p:cNvSpPr/>
          <p:nvPr/>
        </p:nvSpPr>
        <p:spPr>
          <a:xfrm>
            <a:off x="4148621" y="5465373"/>
            <a:ext cx="4004779" cy="1200329"/>
          </a:xfrm>
          <a:prstGeom prst="rect">
            <a:avLst/>
          </a:prstGeom>
        </p:spPr>
        <p:txBody>
          <a:bodyPr wrap="square">
            <a:spAutoFit/>
          </a:bodyPr>
          <a:lstStyle/>
          <a:p>
            <a:r>
              <a:rPr lang="en-US" sz="2400" dirty="0"/>
              <a:t>The gospel accounts indicate that Jesus was nailed in his hands and feet.</a:t>
            </a:r>
          </a:p>
        </p:txBody>
      </p:sp>
      <p:pic>
        <p:nvPicPr>
          <p:cNvPr id="8" name="Picture 7">
            <a:extLst>
              <a:ext uri="{FF2B5EF4-FFF2-40B4-BE49-F238E27FC236}">
                <a16:creationId xmlns:a16="http://schemas.microsoft.com/office/drawing/2014/main" id="{EBBD8B76-7405-47E2-AA4A-A473E42B9E45}"/>
              </a:ext>
            </a:extLst>
          </p:cNvPr>
          <p:cNvPicPr>
            <a:picLocks noChangeAspect="1"/>
          </p:cNvPicPr>
          <p:nvPr/>
        </p:nvPicPr>
        <p:blipFill rotWithShape="1">
          <a:blip r:embed="rId4">
            <a:extLst>
              <a:ext uri="{28A0092B-C50C-407E-A947-70E740481C1C}">
                <a14:useLocalDpi xmlns:a14="http://schemas.microsoft.com/office/drawing/2010/main" val="0"/>
              </a:ext>
            </a:extLst>
          </a:blip>
          <a:srcRect l="9000" t="7668" r="11167" b="18225"/>
          <a:stretch/>
        </p:blipFill>
        <p:spPr>
          <a:xfrm flipH="1">
            <a:off x="8043379" y="1429319"/>
            <a:ext cx="4148622" cy="4830357"/>
          </a:xfrm>
          <a:prstGeom prst="rect">
            <a:avLst/>
          </a:prstGeom>
          <a:effectLst>
            <a:softEdge rad="254000"/>
          </a:effectLst>
        </p:spPr>
      </p:pic>
      <p:pic>
        <p:nvPicPr>
          <p:cNvPr id="9" name="Picture 8">
            <a:extLst>
              <a:ext uri="{FF2B5EF4-FFF2-40B4-BE49-F238E27FC236}">
                <a16:creationId xmlns:a16="http://schemas.microsoft.com/office/drawing/2014/main" id="{BA98EE16-3EA3-4757-B84C-BE831F6BB415}"/>
              </a:ext>
            </a:extLst>
          </p:cNvPr>
          <p:cNvPicPr>
            <a:picLocks noChangeAspect="1"/>
          </p:cNvPicPr>
          <p:nvPr/>
        </p:nvPicPr>
        <p:blipFill rotWithShape="1">
          <a:blip r:embed="rId5">
            <a:extLst>
              <a:ext uri="{28A0092B-C50C-407E-A947-70E740481C1C}">
                <a14:useLocalDpi xmlns:a14="http://schemas.microsoft.com/office/drawing/2010/main" val="0"/>
              </a:ext>
            </a:extLst>
          </a:blip>
          <a:srcRect t="55733" b="15147"/>
          <a:stretch/>
        </p:blipFill>
        <p:spPr>
          <a:xfrm>
            <a:off x="78542" y="504497"/>
            <a:ext cx="4070080" cy="4073329"/>
          </a:xfrm>
          <a:prstGeom prst="rect">
            <a:avLst/>
          </a:prstGeom>
          <a:effectLst>
            <a:softEdge rad="254000"/>
          </a:effectLst>
        </p:spPr>
      </p:pic>
      <p:sp>
        <p:nvSpPr>
          <p:cNvPr id="10" name="Rectangle 9">
            <a:extLst>
              <a:ext uri="{FF2B5EF4-FFF2-40B4-BE49-F238E27FC236}">
                <a16:creationId xmlns:a16="http://schemas.microsoft.com/office/drawing/2014/main" id="{267CF5DE-1063-4D34-A8F5-35511383F388}"/>
              </a:ext>
            </a:extLst>
          </p:cNvPr>
          <p:cNvSpPr/>
          <p:nvPr/>
        </p:nvSpPr>
        <p:spPr>
          <a:xfrm>
            <a:off x="4148621" y="2472194"/>
            <a:ext cx="4148623" cy="2677656"/>
          </a:xfrm>
          <a:prstGeom prst="rect">
            <a:avLst/>
          </a:prstGeom>
        </p:spPr>
        <p:txBody>
          <a:bodyPr wrap="square">
            <a:spAutoFit/>
          </a:bodyPr>
          <a:lstStyle/>
          <a:p>
            <a:r>
              <a:rPr lang="en-US" sz="2400" dirty="0"/>
              <a:t>It was more common for the Romans to tie a criminal rather than nail the hands, but nailing occurred in some limited accounts.  However, crowning a criminal with thorns is distinct to crucified King of the Jews</a:t>
            </a:r>
          </a:p>
        </p:txBody>
      </p:sp>
      <p:sp>
        <p:nvSpPr>
          <p:cNvPr id="11" name="Rectangle 10">
            <a:extLst>
              <a:ext uri="{FF2B5EF4-FFF2-40B4-BE49-F238E27FC236}">
                <a16:creationId xmlns:a16="http://schemas.microsoft.com/office/drawing/2014/main" id="{A9D7C077-5B3B-45F9-B9EB-AC6152615956}"/>
              </a:ext>
            </a:extLst>
          </p:cNvPr>
          <p:cNvSpPr/>
          <p:nvPr/>
        </p:nvSpPr>
        <p:spPr>
          <a:xfrm>
            <a:off x="4148621" y="750688"/>
            <a:ext cx="5342220" cy="830997"/>
          </a:xfrm>
          <a:prstGeom prst="rect">
            <a:avLst/>
          </a:prstGeom>
        </p:spPr>
        <p:txBody>
          <a:bodyPr wrap="square">
            <a:spAutoFit/>
          </a:bodyPr>
          <a:lstStyle/>
          <a:p>
            <a:r>
              <a:rPr lang="en-US" sz="2400" dirty="0"/>
              <a:t>The man on the Shroud has nail wounds in his hands and feet.</a:t>
            </a:r>
          </a:p>
        </p:txBody>
      </p:sp>
    </p:spTree>
    <p:extLst>
      <p:ext uri="{BB962C8B-B14F-4D97-AF65-F5344CB8AC3E}">
        <p14:creationId xmlns:p14="http://schemas.microsoft.com/office/powerpoint/2010/main" val="24109332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descr="Picture 6">
            <a:extLst>
              <a:ext uri="{FF2B5EF4-FFF2-40B4-BE49-F238E27FC236}">
                <a16:creationId xmlns:a16="http://schemas.microsoft.com/office/drawing/2014/main" id="{43F62025-1AF8-449E-91A6-EA4FDF2F8D0A}"/>
              </a:ext>
            </a:extLst>
          </p:cNvPr>
          <p:cNvPicPr>
            <a:picLocks noChangeAspect="1"/>
          </p:cNvPicPr>
          <p:nvPr/>
        </p:nvPicPr>
        <p:blipFill>
          <a:blip r:embed="rId3">
            <a:duotone>
              <a:schemeClr val="bg2">
                <a:shade val="45000"/>
                <a:satMod val="135000"/>
              </a:schemeClr>
              <a:prstClr val="white"/>
            </a:duotone>
            <a:alphaModFix amt="36000"/>
          </a:blip>
          <a:stretch>
            <a:fillRect/>
          </a:stretch>
        </p:blipFill>
        <p:spPr>
          <a:xfrm>
            <a:off x="0" y="-1656"/>
            <a:ext cx="12192000" cy="6870731"/>
          </a:xfrm>
          <a:prstGeom prst="rect">
            <a:avLst/>
          </a:prstGeom>
          <a:solidFill>
            <a:srgbClr val="E7A2A3">
              <a:alpha val="34000"/>
            </a:srgbClr>
          </a:solidFill>
          <a:ln w="12700">
            <a:miter lim="400000"/>
          </a:ln>
        </p:spPr>
      </p:pic>
      <p:sp>
        <p:nvSpPr>
          <p:cNvPr id="3" name="Rectangle 2">
            <a:extLst>
              <a:ext uri="{FF2B5EF4-FFF2-40B4-BE49-F238E27FC236}">
                <a16:creationId xmlns:a16="http://schemas.microsoft.com/office/drawing/2014/main" id="{D627048E-74BD-41BC-B0E8-A993FE1A3C93}"/>
              </a:ext>
            </a:extLst>
          </p:cNvPr>
          <p:cNvSpPr/>
          <p:nvPr/>
        </p:nvSpPr>
        <p:spPr>
          <a:xfrm>
            <a:off x="0" y="0"/>
            <a:ext cx="12192000" cy="6858000"/>
          </a:xfrm>
          <a:prstGeom prst="rect">
            <a:avLst/>
          </a:prstGeom>
          <a:solidFill>
            <a:srgbClr val="92D050">
              <a:alpha val="7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a:extLst>
              <a:ext uri="{FF2B5EF4-FFF2-40B4-BE49-F238E27FC236}">
                <a16:creationId xmlns:a16="http://schemas.microsoft.com/office/drawing/2014/main" id="{17F15ABD-5EAB-4714-9EE4-E750513F9912}"/>
              </a:ext>
            </a:extLst>
          </p:cNvPr>
          <p:cNvPicPr>
            <a:picLocks noChangeAspect="1"/>
          </p:cNvPicPr>
          <p:nvPr/>
        </p:nvPicPr>
        <p:blipFill rotWithShape="1">
          <a:blip r:embed="rId4">
            <a:extLst>
              <a:ext uri="{28A0092B-C50C-407E-A947-70E740481C1C}">
                <a14:useLocalDpi xmlns:a14="http://schemas.microsoft.com/office/drawing/2010/main" val="0"/>
              </a:ext>
            </a:extLst>
          </a:blip>
          <a:srcRect l="128" t="50368" r="-128" b="250"/>
          <a:stretch/>
        </p:blipFill>
        <p:spPr>
          <a:xfrm>
            <a:off x="-3" y="1"/>
            <a:ext cx="4052822" cy="6878710"/>
          </a:xfrm>
          <a:prstGeom prst="rect">
            <a:avLst/>
          </a:prstGeom>
          <a:effectLst/>
        </p:spPr>
      </p:pic>
      <p:sp>
        <p:nvSpPr>
          <p:cNvPr id="7" name="Rectangle 6">
            <a:extLst>
              <a:ext uri="{FF2B5EF4-FFF2-40B4-BE49-F238E27FC236}">
                <a16:creationId xmlns:a16="http://schemas.microsoft.com/office/drawing/2014/main" id="{C71E467C-7BAA-4288-A1C9-CB9841FE2B80}"/>
              </a:ext>
            </a:extLst>
          </p:cNvPr>
          <p:cNvSpPr/>
          <p:nvPr/>
        </p:nvSpPr>
        <p:spPr>
          <a:xfrm>
            <a:off x="4895057" y="3325844"/>
            <a:ext cx="7373684" cy="3046988"/>
          </a:xfrm>
          <a:prstGeom prst="rect">
            <a:avLst/>
          </a:prstGeom>
        </p:spPr>
        <p:txBody>
          <a:bodyPr wrap="square">
            <a:spAutoFit/>
          </a:bodyPr>
          <a:lstStyle/>
          <a:p>
            <a:pPr algn="ctr"/>
            <a:r>
              <a:rPr lang="en-US" sz="2400" dirty="0">
                <a:latin typeface="Tw Cen MT" panose="020B0602020104020603" pitchFamily="34" charset="0"/>
              </a:rPr>
              <a:t>Taken together, </a:t>
            </a:r>
            <a:br>
              <a:rPr lang="en-US" sz="2400" dirty="0">
                <a:latin typeface="Tw Cen MT" panose="020B0602020104020603" pitchFamily="34" charset="0"/>
              </a:rPr>
            </a:br>
            <a:r>
              <a:rPr lang="en-US" sz="2400" dirty="0">
                <a:latin typeface="Tw Cen MT" panose="020B0602020104020603" pitchFamily="34" charset="0"/>
              </a:rPr>
              <a:t>these details indicate that the Shroud </a:t>
            </a:r>
          </a:p>
          <a:p>
            <a:pPr algn="ctr"/>
            <a:r>
              <a:rPr lang="en-US" sz="2400" dirty="0">
                <a:latin typeface="Tw Cen MT" panose="020B0602020104020603" pitchFamily="34" charset="0"/>
              </a:rPr>
              <a:t>very accurately </a:t>
            </a:r>
            <a:r>
              <a:rPr lang="en-US" sz="2400" b="1" dirty="0">
                <a:latin typeface="Tw Cen MT" panose="020B0602020104020603" pitchFamily="34" charset="0"/>
              </a:rPr>
              <a:t>depicts Jesus’ distinctive </a:t>
            </a:r>
            <a:r>
              <a:rPr lang="en-US" sz="2400" dirty="0">
                <a:latin typeface="Tw Cen MT" panose="020B0602020104020603" pitchFamily="34" charset="0"/>
              </a:rPr>
              <a:t>crucifixion, </a:t>
            </a:r>
          </a:p>
          <a:p>
            <a:pPr algn="ctr"/>
            <a:r>
              <a:rPr lang="en-US" sz="2400" dirty="0">
                <a:latin typeface="Tw Cen MT" panose="020B0602020104020603" pitchFamily="34" charset="0"/>
              </a:rPr>
              <a:t>and is </a:t>
            </a:r>
            <a:r>
              <a:rPr lang="en-US" sz="2400" b="1" dirty="0">
                <a:latin typeface="Tw Cen MT" panose="020B0602020104020603" pitchFamily="34" charset="0"/>
              </a:rPr>
              <a:t>consistent with Roman practices </a:t>
            </a:r>
            <a:r>
              <a:rPr lang="en-US" sz="2400" dirty="0">
                <a:latin typeface="Tw Cen MT" panose="020B0602020104020603" pitchFamily="34" charset="0"/>
              </a:rPr>
              <a:t>of the time.</a:t>
            </a:r>
          </a:p>
          <a:p>
            <a:pPr algn="ctr"/>
            <a:endParaRPr lang="en-US" sz="2400" dirty="0">
              <a:latin typeface="Tw Cen MT" panose="020B0602020104020603" pitchFamily="34" charset="0"/>
            </a:endParaRPr>
          </a:p>
          <a:p>
            <a:pPr algn="ctr"/>
            <a:r>
              <a:rPr lang="en-US" sz="2400" dirty="0">
                <a:latin typeface="Tw Cen MT" panose="020B0602020104020603" pitchFamily="34" charset="0"/>
              </a:rPr>
              <a:t>Moreover, details of the wounds are result of critical analysis only revealed by both modern historical and scientific research capabilities. </a:t>
            </a:r>
          </a:p>
        </p:txBody>
      </p:sp>
      <p:sp>
        <p:nvSpPr>
          <p:cNvPr id="16" name="TextBox 15">
            <a:extLst>
              <a:ext uri="{FF2B5EF4-FFF2-40B4-BE49-F238E27FC236}">
                <a16:creationId xmlns:a16="http://schemas.microsoft.com/office/drawing/2014/main" id="{6B13C0A5-DC52-480B-B143-478451EC302F}"/>
              </a:ext>
            </a:extLst>
          </p:cNvPr>
          <p:cNvSpPr txBox="1"/>
          <p:nvPr/>
        </p:nvSpPr>
        <p:spPr>
          <a:xfrm>
            <a:off x="4052819" y="410807"/>
            <a:ext cx="4450050" cy="461665"/>
          </a:xfrm>
          <a:prstGeom prst="rect">
            <a:avLst/>
          </a:prstGeom>
          <a:noFill/>
        </p:spPr>
        <p:txBody>
          <a:bodyPr wrap="square" rtlCol="0">
            <a:spAutoFit/>
          </a:bodyPr>
          <a:lstStyle/>
          <a:p>
            <a:r>
              <a:rPr lang="en-US" sz="2400" dirty="0">
                <a:solidFill>
                  <a:srgbClr val="7030A0"/>
                </a:solidFill>
                <a:effectLst>
                  <a:outerShdw blurRad="38100" dist="38100" dir="2700000" algn="tl">
                    <a:srgbClr val="000000">
                      <a:alpha val="43137"/>
                    </a:srgbClr>
                  </a:outerShdw>
                </a:effectLst>
              </a:rPr>
              <a:t>CROWNED WITH THORNS</a:t>
            </a:r>
          </a:p>
        </p:txBody>
      </p:sp>
      <p:sp>
        <p:nvSpPr>
          <p:cNvPr id="17" name="TextBox 16">
            <a:extLst>
              <a:ext uri="{FF2B5EF4-FFF2-40B4-BE49-F238E27FC236}">
                <a16:creationId xmlns:a16="http://schemas.microsoft.com/office/drawing/2014/main" id="{AFEF0EC8-0EBD-4179-9234-612F7D03606B}"/>
              </a:ext>
            </a:extLst>
          </p:cNvPr>
          <p:cNvSpPr txBox="1"/>
          <p:nvPr/>
        </p:nvSpPr>
        <p:spPr>
          <a:xfrm>
            <a:off x="4031799" y="1911882"/>
            <a:ext cx="3324247" cy="461665"/>
          </a:xfrm>
          <a:prstGeom prst="rect">
            <a:avLst/>
          </a:prstGeom>
          <a:noFill/>
        </p:spPr>
        <p:txBody>
          <a:bodyPr wrap="square" rtlCol="0">
            <a:spAutoFit/>
          </a:bodyPr>
          <a:lstStyle/>
          <a:p>
            <a:r>
              <a:rPr lang="en-US" sz="2400" dirty="0">
                <a:solidFill>
                  <a:srgbClr val="7030A0"/>
                </a:solidFill>
                <a:effectLst>
                  <a:outerShdw blurRad="38100" dist="38100" dir="2700000" algn="tl">
                    <a:srgbClr val="000000">
                      <a:alpha val="43137"/>
                    </a:srgbClr>
                  </a:outerShdw>
                </a:effectLst>
              </a:rPr>
              <a:t>PIERCED BY LANCE</a:t>
            </a:r>
          </a:p>
        </p:txBody>
      </p:sp>
      <p:sp>
        <p:nvSpPr>
          <p:cNvPr id="18" name="TextBox 17">
            <a:extLst>
              <a:ext uri="{FF2B5EF4-FFF2-40B4-BE49-F238E27FC236}">
                <a16:creationId xmlns:a16="http://schemas.microsoft.com/office/drawing/2014/main" id="{471FF8AB-1FCB-4EA0-AFC5-321694383D0D}"/>
              </a:ext>
            </a:extLst>
          </p:cNvPr>
          <p:cNvSpPr txBox="1"/>
          <p:nvPr/>
        </p:nvSpPr>
        <p:spPr>
          <a:xfrm>
            <a:off x="4031797" y="2949123"/>
            <a:ext cx="3751790" cy="461665"/>
          </a:xfrm>
          <a:prstGeom prst="rect">
            <a:avLst/>
          </a:prstGeom>
          <a:noFill/>
        </p:spPr>
        <p:txBody>
          <a:bodyPr wrap="square" rtlCol="0">
            <a:spAutoFit/>
          </a:bodyPr>
          <a:lstStyle/>
          <a:p>
            <a:r>
              <a:rPr lang="en-US" sz="2400" dirty="0">
                <a:solidFill>
                  <a:srgbClr val="7030A0"/>
                </a:solidFill>
                <a:effectLst>
                  <a:outerShdw blurRad="38100" dist="38100" dir="2700000" algn="tl">
                    <a:srgbClr val="000000">
                      <a:alpha val="43137"/>
                    </a:srgbClr>
                  </a:outerShdw>
                </a:effectLst>
              </a:rPr>
              <a:t>NAILED HANDS AND FEET</a:t>
            </a:r>
          </a:p>
        </p:txBody>
      </p:sp>
      <p:sp>
        <p:nvSpPr>
          <p:cNvPr id="20" name="TextBox 19">
            <a:extLst>
              <a:ext uri="{FF2B5EF4-FFF2-40B4-BE49-F238E27FC236}">
                <a16:creationId xmlns:a16="http://schemas.microsoft.com/office/drawing/2014/main" id="{1CD59A1F-5A11-4A5C-8B67-9F0F1BB07774}"/>
              </a:ext>
            </a:extLst>
          </p:cNvPr>
          <p:cNvSpPr txBox="1"/>
          <p:nvPr/>
        </p:nvSpPr>
        <p:spPr>
          <a:xfrm>
            <a:off x="4052819" y="1486081"/>
            <a:ext cx="3324247" cy="461665"/>
          </a:xfrm>
          <a:prstGeom prst="rect">
            <a:avLst/>
          </a:prstGeom>
          <a:noFill/>
        </p:spPr>
        <p:txBody>
          <a:bodyPr wrap="square" rtlCol="0">
            <a:spAutoFit/>
          </a:bodyPr>
          <a:lstStyle/>
          <a:p>
            <a:r>
              <a:rPr lang="en-US" sz="2400" dirty="0">
                <a:solidFill>
                  <a:srgbClr val="7030A0"/>
                </a:solidFill>
                <a:effectLst>
                  <a:outerShdw blurRad="38100" dist="38100" dir="2700000" algn="tl">
                    <a:srgbClr val="000000">
                      <a:alpha val="43137"/>
                    </a:srgbClr>
                  </a:outerShdw>
                </a:effectLst>
              </a:rPr>
              <a:t>SCOURGED</a:t>
            </a:r>
          </a:p>
        </p:txBody>
      </p:sp>
      <p:cxnSp>
        <p:nvCxnSpPr>
          <p:cNvPr id="21" name="Straight Connector 20">
            <a:extLst>
              <a:ext uri="{FF2B5EF4-FFF2-40B4-BE49-F238E27FC236}">
                <a16:creationId xmlns:a16="http://schemas.microsoft.com/office/drawing/2014/main" id="{8F33C96A-248B-49C0-8D67-C0D5A18291D5}"/>
              </a:ext>
            </a:extLst>
          </p:cNvPr>
          <p:cNvCxnSpPr>
            <a:cxnSpLocks/>
          </p:cNvCxnSpPr>
          <p:nvPr/>
        </p:nvCxnSpPr>
        <p:spPr>
          <a:xfrm>
            <a:off x="2471982" y="653601"/>
            <a:ext cx="1427356" cy="0"/>
          </a:xfrm>
          <a:prstGeom prst="line">
            <a:avLst/>
          </a:prstGeom>
          <a:ln w="19050">
            <a:solidFill>
              <a:srgbClr val="7030A0"/>
            </a:solidFill>
            <a:prstDash val="dash"/>
          </a:ln>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BC7F65D9-C4F5-46DF-973F-B4D02CB0CD55}"/>
              </a:ext>
            </a:extLst>
          </p:cNvPr>
          <p:cNvCxnSpPr>
            <a:cxnSpLocks/>
          </p:cNvCxnSpPr>
          <p:nvPr/>
        </p:nvCxnSpPr>
        <p:spPr>
          <a:xfrm>
            <a:off x="2732690" y="2119791"/>
            <a:ext cx="1166648" cy="0"/>
          </a:xfrm>
          <a:prstGeom prst="line">
            <a:avLst/>
          </a:prstGeom>
          <a:ln w="25400">
            <a:solidFill>
              <a:srgbClr val="7030A0"/>
            </a:solidFill>
            <a:prstDash val="dash"/>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17BA07B7-B0EE-41B4-98FB-37E3BBB9542A}"/>
              </a:ext>
            </a:extLst>
          </p:cNvPr>
          <p:cNvCxnSpPr>
            <a:cxnSpLocks/>
          </p:cNvCxnSpPr>
          <p:nvPr/>
        </p:nvCxnSpPr>
        <p:spPr>
          <a:xfrm>
            <a:off x="2471982" y="1741415"/>
            <a:ext cx="1427356" cy="0"/>
          </a:xfrm>
          <a:prstGeom prst="line">
            <a:avLst/>
          </a:prstGeom>
          <a:ln w="19050">
            <a:solidFill>
              <a:srgbClr val="7030A0"/>
            </a:solidFill>
            <a:prstDash val="dash"/>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831CC626-4F1F-4E8E-B992-05096C3D98D1}"/>
              </a:ext>
            </a:extLst>
          </p:cNvPr>
          <p:cNvCxnSpPr>
            <a:cxnSpLocks/>
          </p:cNvCxnSpPr>
          <p:nvPr/>
        </p:nvCxnSpPr>
        <p:spPr>
          <a:xfrm>
            <a:off x="2112579" y="3181336"/>
            <a:ext cx="1786759" cy="0"/>
          </a:xfrm>
          <a:prstGeom prst="line">
            <a:avLst/>
          </a:prstGeom>
          <a:ln w="19050">
            <a:solidFill>
              <a:srgbClr val="7030A0"/>
            </a:solidFill>
            <a:prstDash val="dash"/>
          </a:ln>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B9EAE3E8-59E1-4C3D-B338-BA0BF0278A26}"/>
              </a:ext>
            </a:extLst>
          </p:cNvPr>
          <p:cNvCxnSpPr>
            <a:cxnSpLocks/>
          </p:cNvCxnSpPr>
          <p:nvPr/>
        </p:nvCxnSpPr>
        <p:spPr>
          <a:xfrm flipV="1">
            <a:off x="2364828" y="3181336"/>
            <a:ext cx="1534510" cy="3151729"/>
          </a:xfrm>
          <a:prstGeom prst="line">
            <a:avLst/>
          </a:prstGeom>
          <a:ln w="19050">
            <a:solidFill>
              <a:srgbClr val="7030A0"/>
            </a:solidFill>
            <a:prstDash val="dash"/>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422083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descr="Picture 6">
            <a:extLst>
              <a:ext uri="{FF2B5EF4-FFF2-40B4-BE49-F238E27FC236}">
                <a16:creationId xmlns:a16="http://schemas.microsoft.com/office/drawing/2014/main" id="{43F62025-1AF8-449E-91A6-EA4FDF2F8D0A}"/>
              </a:ext>
            </a:extLst>
          </p:cNvPr>
          <p:cNvPicPr>
            <a:picLocks noChangeAspect="1"/>
          </p:cNvPicPr>
          <p:nvPr/>
        </p:nvPicPr>
        <p:blipFill>
          <a:blip r:embed="rId3">
            <a:duotone>
              <a:schemeClr val="bg2">
                <a:shade val="45000"/>
                <a:satMod val="135000"/>
              </a:schemeClr>
              <a:prstClr val="white"/>
            </a:duotone>
            <a:alphaModFix amt="36000"/>
          </a:blip>
          <a:stretch>
            <a:fillRect/>
          </a:stretch>
        </p:blipFill>
        <p:spPr>
          <a:xfrm>
            <a:off x="0" y="-1656"/>
            <a:ext cx="12192000" cy="6870731"/>
          </a:xfrm>
          <a:prstGeom prst="rect">
            <a:avLst/>
          </a:prstGeom>
          <a:solidFill>
            <a:srgbClr val="E7A2A3">
              <a:alpha val="34000"/>
            </a:srgbClr>
          </a:solidFill>
          <a:ln w="12700">
            <a:miter lim="400000"/>
          </a:ln>
        </p:spPr>
      </p:pic>
      <p:sp>
        <p:nvSpPr>
          <p:cNvPr id="3" name="Rectangle 2">
            <a:extLst>
              <a:ext uri="{FF2B5EF4-FFF2-40B4-BE49-F238E27FC236}">
                <a16:creationId xmlns:a16="http://schemas.microsoft.com/office/drawing/2014/main" id="{D627048E-74BD-41BC-B0E8-A993FE1A3C93}"/>
              </a:ext>
            </a:extLst>
          </p:cNvPr>
          <p:cNvSpPr/>
          <p:nvPr/>
        </p:nvSpPr>
        <p:spPr>
          <a:xfrm>
            <a:off x="0" y="0"/>
            <a:ext cx="12192000" cy="6858000"/>
          </a:xfrm>
          <a:prstGeom prst="rect">
            <a:avLst/>
          </a:prstGeom>
          <a:solidFill>
            <a:srgbClr val="92D050">
              <a:alpha val="7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a:extLst>
              <a:ext uri="{FF2B5EF4-FFF2-40B4-BE49-F238E27FC236}">
                <a16:creationId xmlns:a16="http://schemas.microsoft.com/office/drawing/2014/main" id="{8771DF3A-2947-4417-92FF-907A01E39653}"/>
              </a:ext>
            </a:extLst>
          </p:cNvPr>
          <p:cNvPicPr>
            <a:picLocks noChangeAspect="1"/>
          </p:cNvPicPr>
          <p:nvPr/>
        </p:nvPicPr>
        <p:blipFill rotWithShape="1">
          <a:blip r:embed="rId4">
            <a:extLst>
              <a:ext uri="{28A0092B-C50C-407E-A947-70E740481C1C}">
                <a14:useLocalDpi xmlns:a14="http://schemas.microsoft.com/office/drawing/2010/main" val="0"/>
              </a:ext>
            </a:extLst>
          </a:blip>
          <a:srcRect b="16607"/>
          <a:stretch/>
        </p:blipFill>
        <p:spPr>
          <a:xfrm>
            <a:off x="0" y="-11947"/>
            <a:ext cx="12192000" cy="6858000"/>
          </a:xfrm>
          <a:prstGeom prst="rect">
            <a:avLst/>
          </a:prstGeom>
        </p:spPr>
      </p:pic>
      <p:sp>
        <p:nvSpPr>
          <p:cNvPr id="13" name="Rectangle 12">
            <a:extLst>
              <a:ext uri="{FF2B5EF4-FFF2-40B4-BE49-F238E27FC236}">
                <a16:creationId xmlns:a16="http://schemas.microsoft.com/office/drawing/2014/main" id="{50BACF9A-EFF7-461F-85BE-5E9287E561DE}"/>
              </a:ext>
            </a:extLst>
          </p:cNvPr>
          <p:cNvSpPr/>
          <p:nvPr/>
        </p:nvSpPr>
        <p:spPr>
          <a:xfrm>
            <a:off x="1792630" y="2092930"/>
            <a:ext cx="9246845" cy="3850669"/>
          </a:xfrm>
          <a:prstGeom prst="rect">
            <a:avLst/>
          </a:prstGeom>
          <a:solidFill>
            <a:srgbClr val="F9FDD5">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611D9FA7-566B-489E-B104-4B74CFF599FE}"/>
              </a:ext>
            </a:extLst>
          </p:cNvPr>
          <p:cNvSpPr/>
          <p:nvPr/>
        </p:nvSpPr>
        <p:spPr>
          <a:xfrm>
            <a:off x="3483429" y="613210"/>
            <a:ext cx="5225143" cy="1025240"/>
          </a:xfrm>
          <a:prstGeom prst="rect">
            <a:avLst/>
          </a:prstGeom>
          <a:solidFill>
            <a:srgbClr val="F9FDD5">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39692809-C845-4BE7-8E6E-82B1ABE2DAEE}"/>
              </a:ext>
            </a:extLst>
          </p:cNvPr>
          <p:cNvSpPr/>
          <p:nvPr/>
        </p:nvSpPr>
        <p:spPr>
          <a:xfrm>
            <a:off x="2007472" y="2147361"/>
            <a:ext cx="9127253" cy="3693319"/>
          </a:xfrm>
          <a:prstGeom prst="rect">
            <a:avLst/>
          </a:prstGeom>
        </p:spPr>
        <p:txBody>
          <a:bodyPr wrap="square">
            <a:spAutoFit/>
          </a:bodyPr>
          <a:lstStyle/>
          <a:p>
            <a:r>
              <a:rPr lang="en-US" sz="2400" dirty="0">
                <a:latin typeface="Tw Cen MT" panose="020B0602020104020603" pitchFamily="34" charset="0"/>
              </a:rPr>
              <a:t>Finally, let's look at the mystery of how the image was formed. </a:t>
            </a:r>
          </a:p>
          <a:p>
            <a:endParaRPr lang="en-US" sz="1400" dirty="0">
              <a:latin typeface="Tw Cen MT" panose="020B0602020104020603" pitchFamily="34" charset="0"/>
            </a:endParaRPr>
          </a:p>
          <a:p>
            <a:r>
              <a:rPr lang="en-US" sz="2400" dirty="0">
                <a:latin typeface="Tw Cen MT" panose="020B0602020104020603" pitchFamily="34" charset="0"/>
              </a:rPr>
              <a:t>We mentioned that a very thorough and comprehensive analytic tests have ruled out any known imaging technologies (paints, dyes, etc. ) </a:t>
            </a:r>
          </a:p>
          <a:p>
            <a:endParaRPr lang="en-US" sz="1400" dirty="0">
              <a:latin typeface="Tw Cen MT" panose="020B0602020104020603" pitchFamily="34" charset="0"/>
            </a:endParaRPr>
          </a:p>
          <a:p>
            <a:r>
              <a:rPr lang="en-US" sz="2400" dirty="0">
                <a:latin typeface="Tw Cen MT" panose="020B0602020104020603" pitchFamily="34" charset="0"/>
              </a:rPr>
              <a:t>In fact, the image is limited to the uppermost surface of the cloth; indeed, the uppermost few fibers making up the visual surface of a strand.</a:t>
            </a:r>
          </a:p>
          <a:p>
            <a:endParaRPr lang="en-US" sz="1400" dirty="0">
              <a:latin typeface="Tw Cen MT" panose="020B0602020104020603" pitchFamily="34" charset="0"/>
            </a:endParaRPr>
          </a:p>
          <a:p>
            <a:r>
              <a:rPr lang="en-US" sz="2400" dirty="0">
                <a:latin typeface="Tw Cen MT" panose="020B0602020104020603" pitchFamily="34" charset="0"/>
              </a:rPr>
              <a:t>The use of any common imaging techniques from dyes, liquids, vapors, heat, or rubs – any of these would be very easily detected analytically and for some experts even to the human eye.</a:t>
            </a:r>
          </a:p>
        </p:txBody>
      </p:sp>
      <p:sp>
        <p:nvSpPr>
          <p:cNvPr id="8" name="Rectangle 7">
            <a:extLst>
              <a:ext uri="{FF2B5EF4-FFF2-40B4-BE49-F238E27FC236}">
                <a16:creationId xmlns:a16="http://schemas.microsoft.com/office/drawing/2014/main" id="{63EDC3F3-7A47-4D4C-AE52-C7ABA7347E97}"/>
              </a:ext>
            </a:extLst>
          </p:cNvPr>
          <p:cNvSpPr/>
          <p:nvPr/>
        </p:nvSpPr>
        <p:spPr>
          <a:xfrm>
            <a:off x="3048000" y="561232"/>
            <a:ext cx="6096000" cy="1077218"/>
          </a:xfrm>
          <a:prstGeom prst="rect">
            <a:avLst/>
          </a:prstGeom>
        </p:spPr>
        <p:txBody>
          <a:bodyPr>
            <a:spAutoFit/>
          </a:bodyPr>
          <a:lstStyle/>
          <a:p>
            <a:pPr algn="ctr"/>
            <a:r>
              <a:rPr lang="en-US" sz="3200" dirty="0"/>
              <a:t>The Image on the Shroud and Evidence of the Resurrection​</a:t>
            </a:r>
          </a:p>
        </p:txBody>
      </p:sp>
    </p:spTree>
    <p:extLst>
      <p:ext uri="{BB962C8B-B14F-4D97-AF65-F5344CB8AC3E}">
        <p14:creationId xmlns:p14="http://schemas.microsoft.com/office/powerpoint/2010/main" val="409767870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descr="Picture 6">
            <a:extLst>
              <a:ext uri="{FF2B5EF4-FFF2-40B4-BE49-F238E27FC236}">
                <a16:creationId xmlns:a16="http://schemas.microsoft.com/office/drawing/2014/main" id="{43F62025-1AF8-449E-91A6-EA4FDF2F8D0A}"/>
              </a:ext>
            </a:extLst>
          </p:cNvPr>
          <p:cNvPicPr>
            <a:picLocks noChangeAspect="1"/>
          </p:cNvPicPr>
          <p:nvPr/>
        </p:nvPicPr>
        <p:blipFill>
          <a:blip r:embed="rId3">
            <a:duotone>
              <a:schemeClr val="bg2">
                <a:shade val="45000"/>
                <a:satMod val="135000"/>
              </a:schemeClr>
              <a:prstClr val="white"/>
            </a:duotone>
            <a:alphaModFix amt="36000"/>
          </a:blip>
          <a:stretch>
            <a:fillRect/>
          </a:stretch>
        </p:blipFill>
        <p:spPr>
          <a:xfrm>
            <a:off x="0" y="-1656"/>
            <a:ext cx="12192000" cy="6870731"/>
          </a:xfrm>
          <a:prstGeom prst="rect">
            <a:avLst/>
          </a:prstGeom>
          <a:solidFill>
            <a:srgbClr val="E7A2A3">
              <a:alpha val="34000"/>
            </a:srgbClr>
          </a:solidFill>
          <a:ln w="12700">
            <a:miter lim="400000"/>
          </a:ln>
        </p:spPr>
      </p:pic>
      <p:sp>
        <p:nvSpPr>
          <p:cNvPr id="3" name="Rectangle 2">
            <a:extLst>
              <a:ext uri="{FF2B5EF4-FFF2-40B4-BE49-F238E27FC236}">
                <a16:creationId xmlns:a16="http://schemas.microsoft.com/office/drawing/2014/main" id="{D627048E-74BD-41BC-B0E8-A993FE1A3C93}"/>
              </a:ext>
            </a:extLst>
          </p:cNvPr>
          <p:cNvSpPr/>
          <p:nvPr/>
        </p:nvSpPr>
        <p:spPr>
          <a:xfrm>
            <a:off x="0" y="0"/>
            <a:ext cx="12192000" cy="6858000"/>
          </a:xfrm>
          <a:prstGeom prst="rect">
            <a:avLst/>
          </a:prstGeom>
          <a:solidFill>
            <a:srgbClr val="92D050">
              <a:alpha val="7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6456316D-440B-458D-A354-2C366ABF79C5}"/>
              </a:ext>
            </a:extLst>
          </p:cNvPr>
          <p:cNvSpPr/>
          <p:nvPr/>
        </p:nvSpPr>
        <p:spPr>
          <a:xfrm>
            <a:off x="2121413" y="429472"/>
            <a:ext cx="7949174" cy="2369880"/>
          </a:xfrm>
          <a:prstGeom prst="rect">
            <a:avLst/>
          </a:prstGeom>
        </p:spPr>
        <p:txBody>
          <a:bodyPr wrap="square">
            <a:spAutoFit/>
          </a:bodyPr>
          <a:lstStyle/>
          <a:p>
            <a:pPr algn="ctr"/>
            <a:r>
              <a:rPr lang="en-US" sz="2800" dirty="0">
                <a:latin typeface="Tw Cen MT" panose="020B0602020104020603" pitchFamily="34" charset="0"/>
              </a:rPr>
              <a:t>The image also can’t have been made by scorching</a:t>
            </a:r>
          </a:p>
          <a:p>
            <a:endParaRPr lang="en-US" sz="2400" dirty="0">
              <a:latin typeface="Tw Cen MT" panose="020B0602020104020603" pitchFamily="34" charset="0"/>
            </a:endParaRPr>
          </a:p>
          <a:p>
            <a:r>
              <a:rPr lang="en-US" sz="2400" dirty="0">
                <a:latin typeface="Tw Cen MT" panose="020B0602020104020603" pitchFamily="34" charset="0"/>
              </a:rPr>
              <a:t>Scorching is </a:t>
            </a:r>
            <a:r>
              <a:rPr lang="en-US" sz="2400" b="1" dirty="0">
                <a:latin typeface="Tw Cen MT" panose="020B0602020104020603" pitchFamily="34" charset="0"/>
              </a:rPr>
              <a:t>easily detectable </a:t>
            </a:r>
            <a:r>
              <a:rPr lang="en-US" sz="2400" dirty="0">
                <a:latin typeface="Tw Cen MT" panose="020B0602020104020603" pitchFamily="34" charset="0"/>
              </a:rPr>
              <a:t>under fluorescent light - </a:t>
            </a:r>
          </a:p>
          <a:p>
            <a:r>
              <a:rPr lang="en-US" sz="2400" dirty="0">
                <a:latin typeface="Tw Cen MT" panose="020B0602020104020603" pitchFamily="34" charset="0"/>
              </a:rPr>
              <a:t>several fluorescing tests were done that </a:t>
            </a:r>
            <a:r>
              <a:rPr lang="en-US" sz="2400" b="1" dirty="0">
                <a:latin typeface="Tw Cen MT" panose="020B0602020104020603" pitchFamily="34" charset="0"/>
              </a:rPr>
              <a:t>indicated no scorching </a:t>
            </a:r>
          </a:p>
          <a:p>
            <a:r>
              <a:rPr lang="en-US" sz="2400" dirty="0">
                <a:latin typeface="Tw Cen MT" panose="020B0602020104020603" pitchFamily="34" charset="0"/>
              </a:rPr>
              <a:t>(except on parts of the cloth which were burned in the fire of Chambery and which lie outside the body image).</a:t>
            </a:r>
          </a:p>
        </p:txBody>
      </p:sp>
      <p:pic>
        <p:nvPicPr>
          <p:cNvPr id="9" name="Picture 8">
            <a:extLst>
              <a:ext uri="{FF2B5EF4-FFF2-40B4-BE49-F238E27FC236}">
                <a16:creationId xmlns:a16="http://schemas.microsoft.com/office/drawing/2014/main" id="{0919CF65-7259-4933-9F90-CB049D019082}"/>
              </a:ext>
            </a:extLst>
          </p:cNvPr>
          <p:cNvPicPr>
            <a:picLocks noChangeAspect="1"/>
          </p:cNvPicPr>
          <p:nvPr/>
        </p:nvPicPr>
        <p:blipFill rotWithShape="1">
          <a:blip r:embed="rId4">
            <a:extLst>
              <a:ext uri="{28A0092B-C50C-407E-A947-70E740481C1C}">
                <a14:useLocalDpi xmlns:a14="http://schemas.microsoft.com/office/drawing/2010/main" val="0"/>
              </a:ext>
            </a:extLst>
          </a:blip>
          <a:srcRect l="36301" t="159" r="12547" b="82083"/>
          <a:stretch/>
        </p:blipFill>
        <p:spPr>
          <a:xfrm>
            <a:off x="3689131" y="2876290"/>
            <a:ext cx="4813738" cy="3026055"/>
          </a:xfrm>
          <a:prstGeom prst="rect">
            <a:avLst/>
          </a:prstGeom>
        </p:spPr>
      </p:pic>
      <p:sp>
        <p:nvSpPr>
          <p:cNvPr id="10" name="TextBox 9">
            <a:extLst>
              <a:ext uri="{FF2B5EF4-FFF2-40B4-BE49-F238E27FC236}">
                <a16:creationId xmlns:a16="http://schemas.microsoft.com/office/drawing/2014/main" id="{6364A468-16BB-466F-A3C5-023BE4E3E087}"/>
              </a:ext>
            </a:extLst>
          </p:cNvPr>
          <p:cNvSpPr txBox="1"/>
          <p:nvPr/>
        </p:nvSpPr>
        <p:spPr>
          <a:xfrm>
            <a:off x="6365091" y="5987104"/>
            <a:ext cx="1810715" cy="404406"/>
          </a:xfrm>
          <a:prstGeom prst="rect">
            <a:avLst/>
          </a:prstGeom>
          <a:noFill/>
        </p:spPr>
        <p:txBody>
          <a:bodyPr wrap="square" rtlCol="0">
            <a:spAutoFit/>
          </a:bodyPr>
          <a:lstStyle/>
          <a:p>
            <a:pPr algn="ctr">
              <a:lnSpc>
                <a:spcPts val="2400"/>
              </a:lnSpc>
            </a:pPr>
            <a:r>
              <a:rPr lang="en-US" sz="2400" dirty="0">
                <a:solidFill>
                  <a:srgbClr val="7030A0"/>
                </a:solidFill>
                <a:effectLst>
                  <a:outerShdw blurRad="38100" dist="38100" dir="2700000" algn="tl">
                    <a:srgbClr val="000000">
                      <a:alpha val="43137"/>
                    </a:srgbClr>
                  </a:outerShdw>
                </a:effectLst>
              </a:rPr>
              <a:t>SCORCHING</a:t>
            </a:r>
          </a:p>
        </p:txBody>
      </p:sp>
      <p:sp>
        <p:nvSpPr>
          <p:cNvPr id="11" name="TextBox 10">
            <a:extLst>
              <a:ext uri="{FF2B5EF4-FFF2-40B4-BE49-F238E27FC236}">
                <a16:creationId xmlns:a16="http://schemas.microsoft.com/office/drawing/2014/main" id="{26957D1B-6252-41F8-B8B3-5FC1FF159C02}"/>
              </a:ext>
            </a:extLst>
          </p:cNvPr>
          <p:cNvSpPr txBox="1"/>
          <p:nvPr/>
        </p:nvSpPr>
        <p:spPr>
          <a:xfrm>
            <a:off x="3918319" y="5902330"/>
            <a:ext cx="2083083" cy="712183"/>
          </a:xfrm>
          <a:prstGeom prst="rect">
            <a:avLst/>
          </a:prstGeom>
          <a:noFill/>
        </p:spPr>
        <p:txBody>
          <a:bodyPr wrap="square" rtlCol="0">
            <a:spAutoFit/>
          </a:bodyPr>
          <a:lstStyle/>
          <a:p>
            <a:pPr algn="ctr">
              <a:lnSpc>
                <a:spcPts val="2400"/>
              </a:lnSpc>
            </a:pPr>
            <a:r>
              <a:rPr lang="en-US" sz="2400" dirty="0">
                <a:solidFill>
                  <a:srgbClr val="7030A0"/>
                </a:solidFill>
                <a:effectLst>
                  <a:outerShdw blurRad="38100" dist="38100" dir="2700000" algn="tl">
                    <a:srgbClr val="000000">
                      <a:alpha val="43137"/>
                    </a:srgbClr>
                  </a:outerShdw>
                </a:effectLst>
              </a:rPr>
              <a:t>NO SCORCHING</a:t>
            </a:r>
          </a:p>
        </p:txBody>
      </p:sp>
    </p:spTree>
    <p:extLst>
      <p:ext uri="{BB962C8B-B14F-4D97-AF65-F5344CB8AC3E}">
        <p14:creationId xmlns:p14="http://schemas.microsoft.com/office/powerpoint/2010/main" val="11086687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descr="Picture 6">
            <a:extLst>
              <a:ext uri="{FF2B5EF4-FFF2-40B4-BE49-F238E27FC236}">
                <a16:creationId xmlns:a16="http://schemas.microsoft.com/office/drawing/2014/main" id="{43F62025-1AF8-449E-91A6-EA4FDF2F8D0A}"/>
              </a:ext>
            </a:extLst>
          </p:cNvPr>
          <p:cNvPicPr>
            <a:picLocks noChangeAspect="1"/>
          </p:cNvPicPr>
          <p:nvPr/>
        </p:nvPicPr>
        <p:blipFill>
          <a:blip r:embed="rId3">
            <a:duotone>
              <a:schemeClr val="bg2">
                <a:shade val="45000"/>
                <a:satMod val="135000"/>
              </a:schemeClr>
              <a:prstClr val="white"/>
            </a:duotone>
            <a:alphaModFix amt="36000"/>
          </a:blip>
          <a:stretch>
            <a:fillRect/>
          </a:stretch>
        </p:blipFill>
        <p:spPr>
          <a:xfrm>
            <a:off x="0" y="-1656"/>
            <a:ext cx="12192000" cy="6870731"/>
          </a:xfrm>
          <a:prstGeom prst="rect">
            <a:avLst/>
          </a:prstGeom>
          <a:solidFill>
            <a:srgbClr val="E7A2A3">
              <a:alpha val="34000"/>
            </a:srgbClr>
          </a:solidFill>
          <a:ln w="12700">
            <a:miter lim="400000"/>
          </a:ln>
        </p:spPr>
      </p:pic>
      <p:sp>
        <p:nvSpPr>
          <p:cNvPr id="3" name="Rectangle 2">
            <a:extLst>
              <a:ext uri="{FF2B5EF4-FFF2-40B4-BE49-F238E27FC236}">
                <a16:creationId xmlns:a16="http://schemas.microsoft.com/office/drawing/2014/main" id="{D627048E-74BD-41BC-B0E8-A993FE1A3C93}"/>
              </a:ext>
            </a:extLst>
          </p:cNvPr>
          <p:cNvSpPr/>
          <p:nvPr/>
        </p:nvSpPr>
        <p:spPr>
          <a:xfrm>
            <a:off x="0" y="0"/>
            <a:ext cx="12192000" cy="6858000"/>
          </a:xfrm>
          <a:prstGeom prst="rect">
            <a:avLst/>
          </a:prstGeom>
          <a:solidFill>
            <a:srgbClr val="92D050">
              <a:alpha val="7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ight Triangle 3">
            <a:extLst>
              <a:ext uri="{FF2B5EF4-FFF2-40B4-BE49-F238E27FC236}">
                <a16:creationId xmlns:a16="http://schemas.microsoft.com/office/drawing/2014/main" id="{A1672BCA-5CA7-471B-B83B-326D8F4CFA91}"/>
              </a:ext>
            </a:extLst>
          </p:cNvPr>
          <p:cNvSpPr/>
          <p:nvPr/>
        </p:nvSpPr>
        <p:spPr>
          <a:xfrm rot="5400000">
            <a:off x="5921020" y="-5932312"/>
            <a:ext cx="349959" cy="12192002"/>
          </a:xfrm>
          <a:prstGeom prst="rtTriangle">
            <a:avLst/>
          </a:prstGeom>
          <a:solidFill>
            <a:srgbClr val="7030A0">
              <a:alpha val="7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5" name="Right Triangle 4">
            <a:extLst>
              <a:ext uri="{FF2B5EF4-FFF2-40B4-BE49-F238E27FC236}">
                <a16:creationId xmlns:a16="http://schemas.microsoft.com/office/drawing/2014/main" id="{7E490F56-D27E-4C56-92C7-68DC07605245}"/>
              </a:ext>
            </a:extLst>
          </p:cNvPr>
          <p:cNvSpPr/>
          <p:nvPr/>
        </p:nvSpPr>
        <p:spPr>
          <a:xfrm rot="16200000">
            <a:off x="5828323" y="504741"/>
            <a:ext cx="535353" cy="12192002"/>
          </a:xfrm>
          <a:prstGeom prst="rtTriangle">
            <a:avLst/>
          </a:prstGeom>
          <a:solidFill>
            <a:srgbClr val="7030A0">
              <a:alpha val="7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7" name="Rectangle 6">
            <a:extLst>
              <a:ext uri="{FF2B5EF4-FFF2-40B4-BE49-F238E27FC236}">
                <a16:creationId xmlns:a16="http://schemas.microsoft.com/office/drawing/2014/main" id="{345C5365-C699-4FEE-88EC-1DA356913B0A}"/>
              </a:ext>
            </a:extLst>
          </p:cNvPr>
          <p:cNvSpPr/>
          <p:nvPr/>
        </p:nvSpPr>
        <p:spPr>
          <a:xfrm>
            <a:off x="788276" y="475664"/>
            <a:ext cx="11032249" cy="830997"/>
          </a:xfrm>
          <a:prstGeom prst="rect">
            <a:avLst/>
          </a:prstGeom>
        </p:spPr>
        <p:txBody>
          <a:bodyPr wrap="square">
            <a:spAutoFit/>
          </a:bodyPr>
          <a:lstStyle/>
          <a:p>
            <a:r>
              <a:rPr lang="en-US" sz="2400" dirty="0">
                <a:latin typeface="Tw Cen MT" panose="020B0602020104020603" pitchFamily="34" charset="0"/>
              </a:rPr>
              <a:t>If </a:t>
            </a:r>
            <a:r>
              <a:rPr lang="en-US" sz="2400" b="1" dirty="0">
                <a:latin typeface="Tw Cen MT" panose="020B0602020104020603" pitchFamily="34" charset="0"/>
              </a:rPr>
              <a:t>liquids</a:t>
            </a:r>
            <a:r>
              <a:rPr lang="en-US" sz="2400" dirty="0">
                <a:latin typeface="Tw Cen MT" panose="020B0602020104020603" pitchFamily="34" charset="0"/>
              </a:rPr>
              <a:t>, </a:t>
            </a:r>
            <a:r>
              <a:rPr lang="en-US" sz="2400" b="1" dirty="0">
                <a:latin typeface="Tw Cen MT" panose="020B0602020104020603" pitchFamily="34" charset="0"/>
              </a:rPr>
              <a:t>vapors</a:t>
            </a:r>
            <a:r>
              <a:rPr lang="en-US" sz="2400" dirty="0">
                <a:latin typeface="Tw Cen MT" panose="020B0602020104020603" pitchFamily="34" charset="0"/>
              </a:rPr>
              <a:t>, </a:t>
            </a:r>
            <a:r>
              <a:rPr lang="en-US" sz="2400" b="1" dirty="0">
                <a:latin typeface="Tw Cen MT" panose="020B0602020104020603" pitchFamily="34" charset="0"/>
              </a:rPr>
              <a:t>scorching</a:t>
            </a:r>
            <a:r>
              <a:rPr lang="en-US" sz="2400" dirty="0">
                <a:latin typeface="Tw Cen MT" panose="020B0602020104020603" pitchFamily="34" charset="0"/>
              </a:rPr>
              <a:t>, and other </a:t>
            </a:r>
            <a:r>
              <a:rPr lang="en-US" sz="2400" b="1" dirty="0">
                <a:latin typeface="Tw Cen MT" panose="020B0602020104020603" pitchFamily="34" charset="0"/>
              </a:rPr>
              <a:t>chemical</a:t>
            </a:r>
            <a:r>
              <a:rPr lang="en-US" sz="2400" dirty="0">
                <a:latin typeface="Tw Cen MT" panose="020B0602020104020603" pitchFamily="34" charset="0"/>
              </a:rPr>
              <a:t> and </a:t>
            </a:r>
            <a:r>
              <a:rPr lang="en-US" sz="2400" b="1" dirty="0">
                <a:latin typeface="Tw Cen MT" panose="020B0602020104020603" pitchFamily="34" charset="0"/>
              </a:rPr>
              <a:t>heat-based </a:t>
            </a:r>
            <a:r>
              <a:rPr lang="en-US" sz="2400" dirty="0">
                <a:latin typeface="Tw Cen MT" panose="020B0602020104020603" pitchFamily="34" charset="0"/>
              </a:rPr>
              <a:t>causes are ruled out, </a:t>
            </a:r>
            <a:br>
              <a:rPr lang="en-US" sz="2400" dirty="0">
                <a:latin typeface="Tw Cen MT" panose="020B0602020104020603" pitchFamily="34" charset="0"/>
              </a:rPr>
            </a:br>
            <a:r>
              <a:rPr lang="en-US" sz="2400" dirty="0">
                <a:latin typeface="Tw Cen MT" panose="020B0602020104020603" pitchFamily="34" charset="0"/>
              </a:rPr>
              <a:t>then scientists are left with only </a:t>
            </a:r>
            <a:r>
              <a:rPr lang="en-US" sz="2400" b="1" dirty="0">
                <a:latin typeface="Tw Cen MT" panose="020B0602020104020603" pitchFamily="34" charset="0"/>
              </a:rPr>
              <a:t>one physical option </a:t>
            </a:r>
            <a:r>
              <a:rPr lang="en-US" sz="2400" dirty="0">
                <a:latin typeface="Tw Cen MT" panose="020B0602020104020603" pitchFamily="34" charset="0"/>
              </a:rPr>
              <a:t>to explain the image on the shroud:</a:t>
            </a:r>
          </a:p>
        </p:txBody>
      </p:sp>
      <p:sp>
        <p:nvSpPr>
          <p:cNvPr id="8" name="Rectangle 7">
            <a:extLst>
              <a:ext uri="{FF2B5EF4-FFF2-40B4-BE49-F238E27FC236}">
                <a16:creationId xmlns:a16="http://schemas.microsoft.com/office/drawing/2014/main" id="{B90CBC73-F9BB-4E5A-A304-E215B6653BA2}"/>
              </a:ext>
            </a:extLst>
          </p:cNvPr>
          <p:cNvSpPr/>
          <p:nvPr/>
        </p:nvSpPr>
        <p:spPr>
          <a:xfrm>
            <a:off x="3337034" y="3534611"/>
            <a:ext cx="5517932" cy="2616101"/>
          </a:xfrm>
          <a:prstGeom prst="rect">
            <a:avLst/>
          </a:prstGeom>
        </p:spPr>
        <p:txBody>
          <a:bodyPr wrap="square">
            <a:spAutoFit/>
          </a:bodyPr>
          <a:lstStyle/>
          <a:p>
            <a:pPr algn="ctr"/>
            <a:r>
              <a:rPr lang="en-US" sz="2800" dirty="0">
                <a:latin typeface="Tw Cen MT" panose="020B0602020104020603" pitchFamily="34" charset="0"/>
              </a:rPr>
              <a:t>a </a:t>
            </a:r>
            <a:r>
              <a:rPr lang="en-US" sz="2800" b="1" dirty="0">
                <a:latin typeface="Tw Cen MT" panose="020B0602020104020603" pitchFamily="34" charset="0"/>
              </a:rPr>
              <a:t>burst of light</a:t>
            </a:r>
          </a:p>
          <a:p>
            <a:pPr algn="ctr"/>
            <a:r>
              <a:rPr lang="en-US" sz="800" b="1" dirty="0">
                <a:latin typeface="Tw Cen MT" panose="020B0602020104020603" pitchFamily="34" charset="0"/>
              </a:rPr>
              <a:t> </a:t>
            </a:r>
          </a:p>
          <a:p>
            <a:pPr algn="ctr"/>
            <a:r>
              <a:rPr lang="en-US" sz="2400" dirty="0">
                <a:latin typeface="Tw Cen MT" panose="020B0602020104020603" pitchFamily="34" charset="0"/>
              </a:rPr>
              <a:t>that is </a:t>
            </a:r>
            <a:r>
              <a:rPr lang="en-US" sz="2400" b="1" dirty="0">
                <a:latin typeface="Tw Cen MT" panose="020B0602020104020603" pitchFamily="34" charset="0"/>
              </a:rPr>
              <a:t>extremely brief </a:t>
            </a:r>
            <a:br>
              <a:rPr lang="en-US" sz="2400" dirty="0">
                <a:latin typeface="Tw Cen MT" panose="020B0602020104020603" pitchFamily="34" charset="0"/>
              </a:rPr>
            </a:br>
            <a:r>
              <a:rPr lang="en-US" sz="2400" dirty="0">
                <a:latin typeface="Tw Cen MT" panose="020B0602020104020603" pitchFamily="34" charset="0"/>
              </a:rPr>
              <a:t>(so as not to burn or penetrate the cloth) </a:t>
            </a:r>
          </a:p>
          <a:p>
            <a:pPr algn="ctr"/>
            <a:endParaRPr lang="en-US" sz="800" dirty="0">
              <a:latin typeface="Tw Cen MT" panose="020B0602020104020603" pitchFamily="34" charset="0"/>
            </a:endParaRPr>
          </a:p>
          <a:p>
            <a:pPr algn="ctr"/>
            <a:r>
              <a:rPr lang="en-US" sz="2400" dirty="0">
                <a:latin typeface="Tw Cen MT" panose="020B0602020104020603" pitchFamily="34" charset="0"/>
              </a:rPr>
              <a:t>yet </a:t>
            </a:r>
            <a:r>
              <a:rPr lang="en-US" sz="2400" b="1" dirty="0">
                <a:latin typeface="Tw Cen MT" panose="020B0602020104020603" pitchFamily="34" charset="0"/>
              </a:rPr>
              <a:t>powerful enough </a:t>
            </a:r>
            <a:r>
              <a:rPr lang="en-US" sz="2400" dirty="0">
                <a:latin typeface="Tw Cen MT" panose="020B0602020104020603" pitchFamily="34" charset="0"/>
              </a:rPr>
              <a:t>to produce </a:t>
            </a:r>
          </a:p>
          <a:p>
            <a:pPr algn="ctr"/>
            <a:r>
              <a:rPr lang="en-US" sz="2400" dirty="0">
                <a:latin typeface="Tw Cen MT" panose="020B0602020104020603" pitchFamily="34" charset="0"/>
              </a:rPr>
              <a:t>a precise 3D photographic negative on an </a:t>
            </a:r>
            <a:r>
              <a:rPr lang="en-US" sz="2400" b="1" dirty="0">
                <a:latin typeface="Tw Cen MT" panose="020B0602020104020603" pitchFamily="34" charset="0"/>
              </a:rPr>
              <a:t>ordinary cloth</a:t>
            </a:r>
            <a:r>
              <a:rPr lang="en-US" sz="2400" dirty="0">
                <a:latin typeface="Tw Cen MT" panose="020B0602020104020603" pitchFamily="34" charset="0"/>
              </a:rPr>
              <a:t>. </a:t>
            </a:r>
          </a:p>
        </p:txBody>
      </p:sp>
      <p:sp>
        <p:nvSpPr>
          <p:cNvPr id="9" name="Rectangle 8">
            <a:extLst>
              <a:ext uri="{FF2B5EF4-FFF2-40B4-BE49-F238E27FC236}">
                <a16:creationId xmlns:a16="http://schemas.microsoft.com/office/drawing/2014/main" id="{A6259E3B-E01B-4E1D-BCD9-E55DD1C93848}"/>
              </a:ext>
            </a:extLst>
          </p:cNvPr>
          <p:cNvSpPr/>
          <p:nvPr/>
        </p:nvSpPr>
        <p:spPr>
          <a:xfrm>
            <a:off x="3337034" y="2172072"/>
            <a:ext cx="5517931" cy="1138773"/>
          </a:xfrm>
          <a:prstGeom prst="rect">
            <a:avLst/>
          </a:prstGeom>
        </p:spPr>
        <p:txBody>
          <a:bodyPr wrap="square">
            <a:spAutoFit/>
          </a:bodyPr>
          <a:lstStyle/>
          <a:p>
            <a:pPr algn="ctr"/>
            <a:r>
              <a:rPr lang="en-US" sz="4000" dirty="0">
                <a:latin typeface="Tw Cen MT" panose="020B0602020104020603" pitchFamily="34" charset="0"/>
              </a:rPr>
              <a:t>Light Radiation</a:t>
            </a:r>
            <a:r>
              <a:rPr lang="en-US" sz="3600" dirty="0">
                <a:latin typeface="Tw Cen MT" panose="020B0602020104020603" pitchFamily="34" charset="0"/>
              </a:rPr>
              <a:t> </a:t>
            </a:r>
            <a:br>
              <a:rPr lang="en-US" sz="3600" dirty="0">
                <a:latin typeface="Tw Cen MT" panose="020B0602020104020603" pitchFamily="34" charset="0"/>
              </a:rPr>
            </a:br>
            <a:r>
              <a:rPr lang="en-US" sz="2800" dirty="0">
                <a:latin typeface="Tw Cen MT" panose="020B0602020104020603" pitchFamily="34" charset="0"/>
              </a:rPr>
              <a:t>of a very specific kind</a:t>
            </a:r>
            <a:endParaRPr lang="en-US" sz="3600" dirty="0">
              <a:latin typeface="Tw Cen MT" panose="020B0602020104020603" pitchFamily="34" charset="0"/>
            </a:endParaRPr>
          </a:p>
        </p:txBody>
      </p:sp>
      <p:pic>
        <p:nvPicPr>
          <p:cNvPr id="13" name="Picture 12">
            <a:extLst>
              <a:ext uri="{FF2B5EF4-FFF2-40B4-BE49-F238E27FC236}">
                <a16:creationId xmlns:a16="http://schemas.microsoft.com/office/drawing/2014/main" id="{61123E12-1DC4-4458-83F9-1F8FE541B0C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27008" y="2278282"/>
            <a:ext cx="1446788" cy="3978662"/>
          </a:xfrm>
          <a:prstGeom prst="rect">
            <a:avLst/>
          </a:prstGeom>
        </p:spPr>
      </p:pic>
      <p:pic>
        <p:nvPicPr>
          <p:cNvPr id="15" name="Picture 14">
            <a:extLst>
              <a:ext uri="{FF2B5EF4-FFF2-40B4-BE49-F238E27FC236}">
                <a16:creationId xmlns:a16="http://schemas.microsoft.com/office/drawing/2014/main" id="{503AE2F7-3930-440D-89BE-14343E3D6942}"/>
              </a:ext>
            </a:extLst>
          </p:cNvPr>
          <p:cNvPicPr>
            <a:picLocks noChangeAspect="1"/>
          </p:cNvPicPr>
          <p:nvPr/>
        </p:nvPicPr>
        <p:blipFill rotWithShape="1">
          <a:blip r:embed="rId5">
            <a:extLst>
              <a:ext uri="{28A0092B-C50C-407E-A947-70E740481C1C}">
                <a14:useLocalDpi xmlns:a14="http://schemas.microsoft.com/office/drawing/2010/main" val="0"/>
              </a:ext>
            </a:extLst>
          </a:blip>
          <a:srcRect l="17913" r="17913"/>
          <a:stretch/>
        </p:blipFill>
        <p:spPr>
          <a:xfrm>
            <a:off x="533400" y="1591496"/>
            <a:ext cx="1701665" cy="4801583"/>
          </a:xfrm>
          <a:prstGeom prst="rect">
            <a:avLst/>
          </a:prstGeom>
        </p:spPr>
      </p:pic>
      <p:cxnSp>
        <p:nvCxnSpPr>
          <p:cNvPr id="16" name="Straight Connector 15">
            <a:extLst>
              <a:ext uri="{FF2B5EF4-FFF2-40B4-BE49-F238E27FC236}">
                <a16:creationId xmlns:a16="http://schemas.microsoft.com/office/drawing/2014/main" id="{AC719388-8236-4BCE-A44C-63CCEF9D1B39}"/>
              </a:ext>
            </a:extLst>
          </p:cNvPr>
          <p:cNvCxnSpPr>
            <a:cxnSpLocks/>
          </p:cNvCxnSpPr>
          <p:nvPr/>
        </p:nvCxnSpPr>
        <p:spPr>
          <a:xfrm>
            <a:off x="1990725" y="2847975"/>
            <a:ext cx="1540750" cy="1867872"/>
          </a:xfrm>
          <a:prstGeom prst="line">
            <a:avLst/>
          </a:prstGeom>
          <a:ln w="15875">
            <a:solidFill>
              <a:srgbClr val="7030A0"/>
            </a:solidFill>
            <a:prstDash val="dash"/>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179C3287-89B1-4D69-9F90-2426C0E18E8F}"/>
              </a:ext>
            </a:extLst>
          </p:cNvPr>
          <p:cNvCxnSpPr>
            <a:cxnSpLocks/>
          </p:cNvCxnSpPr>
          <p:nvPr/>
        </p:nvCxnSpPr>
        <p:spPr>
          <a:xfrm flipV="1">
            <a:off x="7943850" y="4105275"/>
            <a:ext cx="2609850" cy="1333500"/>
          </a:xfrm>
          <a:prstGeom prst="line">
            <a:avLst/>
          </a:prstGeom>
          <a:ln w="15875">
            <a:solidFill>
              <a:srgbClr val="7030A0"/>
            </a:solidFill>
            <a:prstDash val="dash"/>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2744335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descr="Picture 6">
            <a:extLst>
              <a:ext uri="{FF2B5EF4-FFF2-40B4-BE49-F238E27FC236}">
                <a16:creationId xmlns:a16="http://schemas.microsoft.com/office/drawing/2014/main" id="{43F62025-1AF8-449E-91A6-EA4FDF2F8D0A}"/>
              </a:ext>
            </a:extLst>
          </p:cNvPr>
          <p:cNvPicPr>
            <a:picLocks noChangeAspect="1"/>
          </p:cNvPicPr>
          <p:nvPr/>
        </p:nvPicPr>
        <p:blipFill>
          <a:blip r:embed="rId5">
            <a:duotone>
              <a:schemeClr val="bg2">
                <a:shade val="45000"/>
                <a:satMod val="135000"/>
              </a:schemeClr>
              <a:prstClr val="white"/>
            </a:duotone>
            <a:alphaModFix amt="36000"/>
          </a:blip>
          <a:stretch>
            <a:fillRect/>
          </a:stretch>
        </p:blipFill>
        <p:spPr>
          <a:xfrm>
            <a:off x="0" y="-1656"/>
            <a:ext cx="12192000" cy="6870731"/>
          </a:xfrm>
          <a:prstGeom prst="rect">
            <a:avLst/>
          </a:prstGeom>
          <a:solidFill>
            <a:srgbClr val="E7A2A3">
              <a:alpha val="34000"/>
            </a:srgbClr>
          </a:solidFill>
          <a:ln w="12700">
            <a:miter lim="400000"/>
          </a:ln>
        </p:spPr>
      </p:pic>
      <p:sp>
        <p:nvSpPr>
          <p:cNvPr id="3" name="Rectangle 2">
            <a:extLst>
              <a:ext uri="{FF2B5EF4-FFF2-40B4-BE49-F238E27FC236}">
                <a16:creationId xmlns:a16="http://schemas.microsoft.com/office/drawing/2014/main" id="{D627048E-74BD-41BC-B0E8-A993FE1A3C93}"/>
              </a:ext>
            </a:extLst>
          </p:cNvPr>
          <p:cNvSpPr/>
          <p:nvPr/>
        </p:nvSpPr>
        <p:spPr>
          <a:xfrm>
            <a:off x="0" y="0"/>
            <a:ext cx="12192000" cy="6858000"/>
          </a:xfrm>
          <a:prstGeom prst="rect">
            <a:avLst/>
          </a:prstGeom>
          <a:solidFill>
            <a:srgbClr val="0405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hidden="1">
            <a:extLst>
              <a:ext uri="{FF2B5EF4-FFF2-40B4-BE49-F238E27FC236}">
                <a16:creationId xmlns:a16="http://schemas.microsoft.com/office/drawing/2014/main" id="{76147916-3739-4AD1-8316-CD284CDBC3E4}"/>
              </a:ext>
            </a:extLst>
          </p:cNvPr>
          <p:cNvPicPr>
            <a:picLocks noChangeAspect="1"/>
          </p:cNvPicPr>
          <p:nvPr/>
        </p:nvPicPr>
        <p:blipFill rotWithShape="1">
          <a:blip r:embed="rId6">
            <a:extLst>
              <a:ext uri="{28A0092B-C50C-407E-A947-70E740481C1C}">
                <a14:useLocalDpi xmlns:a14="http://schemas.microsoft.com/office/drawing/2010/main" val="0"/>
              </a:ext>
            </a:extLst>
          </a:blip>
          <a:srcRect r="50108" b="2315"/>
          <a:stretch/>
        </p:blipFill>
        <p:spPr>
          <a:xfrm>
            <a:off x="0" y="0"/>
            <a:ext cx="12192000" cy="6880494"/>
          </a:xfrm>
          <a:prstGeom prst="rect">
            <a:avLst/>
          </a:prstGeom>
          <a:solidFill>
            <a:srgbClr val="05060B"/>
          </a:solidFill>
        </p:spPr>
      </p:pic>
      <p:sp>
        <p:nvSpPr>
          <p:cNvPr id="10" name="Rectangle 9">
            <a:extLst>
              <a:ext uri="{FF2B5EF4-FFF2-40B4-BE49-F238E27FC236}">
                <a16:creationId xmlns:a16="http://schemas.microsoft.com/office/drawing/2014/main" id="{1127840F-DDA1-4436-8371-81A234C591B5}"/>
              </a:ext>
            </a:extLst>
          </p:cNvPr>
          <p:cNvSpPr/>
          <p:nvPr/>
        </p:nvSpPr>
        <p:spPr>
          <a:xfrm>
            <a:off x="2710928" y="1156261"/>
            <a:ext cx="7788536" cy="4955203"/>
          </a:xfrm>
          <a:prstGeom prst="rect">
            <a:avLst/>
          </a:prstGeom>
          <a:solidFill>
            <a:srgbClr val="EBE8D7">
              <a:alpha val="8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Isosceles Triangle 14">
            <a:extLst>
              <a:ext uri="{FF2B5EF4-FFF2-40B4-BE49-F238E27FC236}">
                <a16:creationId xmlns:a16="http://schemas.microsoft.com/office/drawing/2014/main" id="{68BCAA5C-A92B-4E26-946A-771507EC9CD1}"/>
              </a:ext>
            </a:extLst>
          </p:cNvPr>
          <p:cNvSpPr/>
          <p:nvPr/>
        </p:nvSpPr>
        <p:spPr>
          <a:xfrm rot="9139851" flipH="1">
            <a:off x="11252104" y="-169128"/>
            <a:ext cx="45719" cy="3573560"/>
          </a:xfrm>
          <a:prstGeom prst="triangle">
            <a:avLst/>
          </a:prstGeom>
          <a:solidFill>
            <a:srgbClr val="C4CACF"/>
          </a:solidFill>
          <a:ln>
            <a:solidFill>
              <a:srgbClr val="C4CACF"/>
            </a:solidFill>
          </a:ln>
          <a:effectLst>
            <a:glow rad="1016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F7CDF846-7E82-42DA-8226-B362CA8C5297}"/>
              </a:ext>
            </a:extLst>
          </p:cNvPr>
          <p:cNvCxnSpPr>
            <a:cxnSpLocks/>
            <a:stCxn id="15" idx="0"/>
          </p:cNvCxnSpPr>
          <p:nvPr/>
        </p:nvCxnSpPr>
        <p:spPr>
          <a:xfrm flipH="1" flipV="1">
            <a:off x="10487476" y="86692"/>
            <a:ext cx="1617206" cy="3113410"/>
          </a:xfrm>
          <a:prstGeom prst="line">
            <a:avLst/>
          </a:prstGeom>
          <a:ln>
            <a:solidFill>
              <a:srgbClr val="EEF5FD"/>
            </a:solidFill>
          </a:ln>
          <a:effectLst>
            <a:glow rad="228600">
              <a:schemeClr val="accent1">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A03EE0BD-4104-43FE-8067-7DF6EFCE8A2B}"/>
              </a:ext>
            </a:extLst>
          </p:cNvPr>
          <p:cNvSpPr/>
          <p:nvPr/>
        </p:nvSpPr>
        <p:spPr>
          <a:xfrm>
            <a:off x="2796143" y="1583021"/>
            <a:ext cx="7788536" cy="4154984"/>
          </a:xfrm>
          <a:prstGeom prst="rect">
            <a:avLst/>
          </a:prstGeom>
        </p:spPr>
        <p:txBody>
          <a:bodyPr wrap="square">
            <a:spAutoFit/>
          </a:bodyPr>
          <a:lstStyle/>
          <a:p>
            <a:r>
              <a:rPr lang="en-US" sz="2400" dirty="0">
                <a:latin typeface="Tw Cen MT" panose="020B0602020104020603" pitchFamily="34" charset="0"/>
              </a:rPr>
              <a:t>In 2010, scientists were able to reproduce a similar image </a:t>
            </a:r>
            <a:br>
              <a:rPr lang="en-US" sz="2400" dirty="0">
                <a:latin typeface="Tw Cen MT" panose="020B0602020104020603" pitchFamily="34" charset="0"/>
              </a:rPr>
            </a:br>
            <a:r>
              <a:rPr lang="en-US" sz="2400" dirty="0">
                <a:latin typeface="Tw Cen MT" panose="020B0602020104020603" pitchFamily="34" charset="0"/>
              </a:rPr>
              <a:t>on a cloth with features similar to the shroud. </a:t>
            </a:r>
          </a:p>
          <a:p>
            <a:r>
              <a:rPr lang="en-US" sz="2400" dirty="0">
                <a:latin typeface="Tw Cen MT" panose="020B0602020104020603" pitchFamily="34" charset="0"/>
              </a:rPr>
              <a:t>They produced a short burst of </a:t>
            </a:r>
            <a:r>
              <a:rPr lang="en-US" sz="2400" b="1" dirty="0">
                <a:latin typeface="Tw Cen MT" panose="020B0602020104020603" pitchFamily="34" charset="0"/>
              </a:rPr>
              <a:t>vacuum ultraviolet radiation</a:t>
            </a:r>
            <a:r>
              <a:rPr lang="en-US" sz="2400" dirty="0">
                <a:latin typeface="Tw Cen MT" panose="020B0602020104020603" pitchFamily="34" charset="0"/>
              </a:rPr>
              <a:t> (one </a:t>
            </a:r>
            <a:r>
              <a:rPr lang="en-US" sz="2400" b="1" dirty="0">
                <a:latin typeface="Tw Cen MT" panose="020B0602020104020603" pitchFamily="34" charset="0"/>
              </a:rPr>
              <a:t>forty-billionth of a second</a:t>
            </a:r>
            <a:r>
              <a:rPr lang="en-US" sz="2400" dirty="0">
                <a:latin typeface="Tw Cen MT" panose="020B0602020104020603" pitchFamily="34" charset="0"/>
              </a:rPr>
              <a:t>) </a:t>
            </a:r>
          </a:p>
          <a:p>
            <a:r>
              <a:rPr lang="en-US" sz="2400" dirty="0">
                <a:latin typeface="Tw Cen MT" panose="020B0602020104020603" pitchFamily="34" charset="0"/>
              </a:rPr>
              <a:t>with an intensity of about </a:t>
            </a:r>
            <a:r>
              <a:rPr lang="en-US" sz="2400" b="1" dirty="0">
                <a:latin typeface="Tw Cen MT" panose="020B0602020104020603" pitchFamily="34" charset="0"/>
              </a:rPr>
              <a:t>7 billion watts </a:t>
            </a:r>
          </a:p>
          <a:p>
            <a:r>
              <a:rPr lang="en-US" sz="2400" dirty="0">
                <a:latin typeface="Tw Cen MT" panose="020B0602020104020603" pitchFamily="34" charset="0"/>
              </a:rPr>
              <a:t>with an </a:t>
            </a:r>
            <a:r>
              <a:rPr lang="en-US" sz="2400" dirty="0" err="1">
                <a:latin typeface="Tw Cen MT" panose="020B0602020104020603" pitchFamily="34" charset="0"/>
              </a:rPr>
              <a:t>ArF</a:t>
            </a:r>
            <a:r>
              <a:rPr lang="en-US" sz="2400" dirty="0">
                <a:latin typeface="Tw Cen MT" panose="020B0602020104020603" pitchFamily="34" charset="0"/>
              </a:rPr>
              <a:t> excimer laser – </a:t>
            </a:r>
          </a:p>
          <a:p>
            <a:r>
              <a:rPr lang="en-US" sz="2400" dirty="0">
                <a:latin typeface="Tw Cen MT" panose="020B0602020104020603" pitchFamily="34" charset="0"/>
              </a:rPr>
              <a:t>12 nanosecond pulses on a linen cloth </a:t>
            </a:r>
            <a:br>
              <a:rPr lang="en-US" sz="2400" dirty="0">
                <a:latin typeface="Tw Cen MT" panose="020B0602020104020603" pitchFamily="34" charset="0"/>
              </a:rPr>
            </a:br>
            <a:r>
              <a:rPr lang="en-US" sz="2400" dirty="0">
                <a:latin typeface="Tw Cen MT" panose="020B0602020104020603" pitchFamily="34" charset="0"/>
              </a:rPr>
              <a:t>with spectral reflectance similar to the shroud. </a:t>
            </a:r>
          </a:p>
          <a:p>
            <a:endParaRPr lang="en-US" sz="2400" dirty="0">
              <a:latin typeface="Tw Cen MT" panose="020B0602020104020603" pitchFamily="34" charset="0"/>
            </a:endParaRPr>
          </a:p>
          <a:p>
            <a:r>
              <a:rPr lang="en-US" sz="2400" dirty="0">
                <a:latin typeface="Tw Cen MT" panose="020B0602020104020603" pitchFamily="34" charset="0"/>
              </a:rPr>
              <a:t>This produced the same sepia color on the uppermost surface of the cloth.</a:t>
            </a:r>
          </a:p>
        </p:txBody>
      </p:sp>
      <p:pic>
        <p:nvPicPr>
          <p:cNvPr id="8" name="44" descr="44">
            <a:hlinkClick r:id="" action="ppaction://media"/>
            <a:extLst>
              <a:ext uri="{FF2B5EF4-FFF2-40B4-BE49-F238E27FC236}">
                <a16:creationId xmlns:a16="http://schemas.microsoft.com/office/drawing/2014/main" id="{F73E0234-98AB-AE49-AD1D-89C16E144C3B}"/>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5283199" y="6929056"/>
            <a:ext cx="812800" cy="812800"/>
          </a:xfrm>
          <a:prstGeom prst="rect">
            <a:avLst/>
          </a:prstGeom>
        </p:spPr>
      </p:pic>
    </p:spTree>
    <p:extLst>
      <p:ext uri="{BB962C8B-B14F-4D97-AF65-F5344CB8AC3E}">
        <p14:creationId xmlns:p14="http://schemas.microsoft.com/office/powerpoint/2010/main" val="355470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8865"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8"/>
                </p:tgtEl>
              </p:cMediaNode>
            </p:audi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descr="Picture 6">
            <a:extLst>
              <a:ext uri="{FF2B5EF4-FFF2-40B4-BE49-F238E27FC236}">
                <a16:creationId xmlns:a16="http://schemas.microsoft.com/office/drawing/2014/main" id="{43F62025-1AF8-449E-91A6-EA4FDF2F8D0A}"/>
              </a:ext>
            </a:extLst>
          </p:cNvPr>
          <p:cNvPicPr>
            <a:picLocks noChangeAspect="1"/>
          </p:cNvPicPr>
          <p:nvPr/>
        </p:nvPicPr>
        <p:blipFill>
          <a:blip r:embed="rId3">
            <a:duotone>
              <a:schemeClr val="bg2">
                <a:shade val="45000"/>
                <a:satMod val="135000"/>
              </a:schemeClr>
              <a:prstClr val="white"/>
            </a:duotone>
            <a:alphaModFix amt="36000"/>
          </a:blip>
          <a:stretch>
            <a:fillRect/>
          </a:stretch>
        </p:blipFill>
        <p:spPr>
          <a:xfrm>
            <a:off x="0" y="-1656"/>
            <a:ext cx="12192000" cy="6870731"/>
          </a:xfrm>
          <a:prstGeom prst="rect">
            <a:avLst/>
          </a:prstGeom>
          <a:solidFill>
            <a:srgbClr val="E7A2A3">
              <a:alpha val="34000"/>
            </a:srgbClr>
          </a:solidFill>
          <a:ln w="12700">
            <a:miter lim="400000"/>
          </a:ln>
        </p:spPr>
      </p:pic>
      <p:sp>
        <p:nvSpPr>
          <p:cNvPr id="3" name="Rectangle 2">
            <a:extLst>
              <a:ext uri="{FF2B5EF4-FFF2-40B4-BE49-F238E27FC236}">
                <a16:creationId xmlns:a16="http://schemas.microsoft.com/office/drawing/2014/main" id="{D627048E-74BD-41BC-B0E8-A993FE1A3C93}"/>
              </a:ext>
            </a:extLst>
          </p:cNvPr>
          <p:cNvSpPr/>
          <p:nvPr/>
        </p:nvSpPr>
        <p:spPr>
          <a:xfrm>
            <a:off x="0" y="0"/>
            <a:ext cx="12192000" cy="6858000"/>
          </a:xfrm>
          <a:prstGeom prst="rect">
            <a:avLst/>
          </a:prstGeom>
          <a:solidFill>
            <a:srgbClr val="92D050">
              <a:alpha val="7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a:extLst>
              <a:ext uri="{FF2B5EF4-FFF2-40B4-BE49-F238E27FC236}">
                <a16:creationId xmlns:a16="http://schemas.microsoft.com/office/drawing/2014/main" id="{051B3AFA-E5A5-44E6-B660-3E04CDBE9F03}"/>
              </a:ext>
            </a:extLst>
          </p:cNvPr>
          <p:cNvPicPr>
            <a:picLocks noChangeAspect="1"/>
          </p:cNvPicPr>
          <p:nvPr/>
        </p:nvPicPr>
        <p:blipFill rotWithShape="1">
          <a:blip r:embed="rId4">
            <a:extLst>
              <a:ext uri="{28A0092B-C50C-407E-A947-70E740481C1C}">
                <a14:useLocalDpi xmlns:a14="http://schemas.microsoft.com/office/drawing/2010/main" val="0"/>
              </a:ext>
            </a:extLst>
          </a:blip>
          <a:srcRect r="50108" b="2315"/>
          <a:stretch/>
        </p:blipFill>
        <p:spPr>
          <a:xfrm>
            <a:off x="-2" y="-12075"/>
            <a:ext cx="12192000" cy="6880494"/>
          </a:xfrm>
          <a:prstGeom prst="rect">
            <a:avLst/>
          </a:prstGeom>
        </p:spPr>
      </p:pic>
      <p:sp>
        <p:nvSpPr>
          <p:cNvPr id="12" name="Rectangle 11">
            <a:extLst>
              <a:ext uri="{FF2B5EF4-FFF2-40B4-BE49-F238E27FC236}">
                <a16:creationId xmlns:a16="http://schemas.microsoft.com/office/drawing/2014/main" id="{7B91D4C3-EFB5-4E03-8437-C56A7A0D4057}"/>
              </a:ext>
            </a:extLst>
          </p:cNvPr>
          <p:cNvSpPr/>
          <p:nvPr/>
        </p:nvSpPr>
        <p:spPr>
          <a:xfrm>
            <a:off x="2903959" y="1156261"/>
            <a:ext cx="6384082" cy="4955203"/>
          </a:xfrm>
          <a:prstGeom prst="rect">
            <a:avLst/>
          </a:prstGeom>
          <a:solidFill>
            <a:srgbClr val="EBE8D7">
              <a:alpha val="8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DA381C27-1A9C-482A-BDFB-C86F7D69645B}"/>
              </a:ext>
            </a:extLst>
          </p:cNvPr>
          <p:cNvSpPr/>
          <p:nvPr/>
        </p:nvSpPr>
        <p:spPr>
          <a:xfrm>
            <a:off x="2952750" y="1206513"/>
            <a:ext cx="6496050" cy="4585871"/>
          </a:xfrm>
          <a:prstGeom prst="rect">
            <a:avLst/>
          </a:prstGeom>
        </p:spPr>
        <p:txBody>
          <a:bodyPr wrap="square">
            <a:spAutoFit/>
          </a:bodyPr>
          <a:lstStyle/>
          <a:p>
            <a:r>
              <a:rPr lang="en-US" sz="2800" dirty="0">
                <a:latin typeface="Tw Cen MT" panose="020B0602020104020603" pitchFamily="34" charset="0"/>
              </a:rPr>
              <a:t>Dr. Paolo Di Lazzaro </a:t>
            </a:r>
            <a:br>
              <a:rPr lang="en-US" sz="2800" dirty="0">
                <a:latin typeface="Tw Cen MT" panose="020B0602020104020603" pitchFamily="34" charset="0"/>
              </a:rPr>
            </a:br>
            <a:r>
              <a:rPr lang="en-US" sz="2400" dirty="0">
                <a:latin typeface="Tw Cen MT" panose="020B0602020104020603" pitchFamily="34" charset="0"/>
              </a:rPr>
              <a:t>noted that to use this effect to make an image the size of the shroud would</a:t>
            </a:r>
          </a:p>
          <a:p>
            <a:r>
              <a:rPr lang="en-US" sz="2400" b="1" dirty="0">
                <a:latin typeface="Tw Cen MT" panose="020B0602020104020603" pitchFamily="34" charset="0"/>
              </a:rPr>
              <a:t>require precise position of 14,000 of these lasers</a:t>
            </a:r>
            <a:br>
              <a:rPr lang="en-US" sz="2400" dirty="0">
                <a:latin typeface="Tw Cen MT" panose="020B0602020104020603" pitchFamily="34" charset="0"/>
              </a:rPr>
            </a:br>
            <a:r>
              <a:rPr lang="en-US" sz="2400" dirty="0">
                <a:latin typeface="Tw Cen MT" panose="020B0602020104020603" pitchFamily="34" charset="0"/>
              </a:rPr>
              <a:t>which is more than what is available to us even today.</a:t>
            </a:r>
            <a:br>
              <a:rPr lang="en-US" sz="2400" dirty="0">
                <a:latin typeface="Tw Cen MT" panose="020B0602020104020603" pitchFamily="34" charset="0"/>
              </a:rPr>
            </a:br>
            <a:endParaRPr lang="en-US" sz="2400" dirty="0">
              <a:latin typeface="Tw Cen MT" panose="020B0602020104020603" pitchFamily="34" charset="0"/>
            </a:endParaRPr>
          </a:p>
          <a:p>
            <a:r>
              <a:rPr lang="en-US" sz="2400" dirty="0">
                <a:latin typeface="Tw Cen MT" panose="020B0602020104020603" pitchFamily="34" charset="0"/>
              </a:rPr>
              <a:t>Yet </a:t>
            </a:r>
            <a:r>
              <a:rPr lang="en-US" sz="2400" b="1" dirty="0">
                <a:latin typeface="Tw Cen MT" panose="020B0602020104020603" pitchFamily="34" charset="0"/>
              </a:rPr>
              <a:t>this burst of radiation somehow happened </a:t>
            </a:r>
            <a:br>
              <a:rPr lang="en-US" sz="2400" dirty="0">
                <a:latin typeface="Tw Cen MT" panose="020B0602020104020603" pitchFamily="34" charset="0"/>
              </a:rPr>
            </a:br>
            <a:r>
              <a:rPr lang="en-US" sz="2400" dirty="0">
                <a:latin typeface="Tw Cen MT" panose="020B0602020104020603" pitchFamily="34" charset="0"/>
              </a:rPr>
              <a:t>to the cloth wrapped around the man of the Shroud. </a:t>
            </a:r>
            <a:br>
              <a:rPr lang="en-US" sz="2400" dirty="0">
                <a:latin typeface="Tw Cen MT" panose="020B0602020104020603" pitchFamily="34" charset="0"/>
              </a:rPr>
            </a:br>
            <a:endParaRPr lang="en-US" sz="2400" dirty="0">
              <a:latin typeface="Tw Cen MT" panose="020B0602020104020603" pitchFamily="34" charset="0"/>
            </a:endParaRPr>
          </a:p>
          <a:p>
            <a:r>
              <a:rPr lang="en-US" sz="2400" dirty="0">
                <a:latin typeface="Tw Cen MT" panose="020B0602020104020603" pitchFamily="34" charset="0"/>
              </a:rPr>
              <a:t>There is </a:t>
            </a:r>
            <a:r>
              <a:rPr lang="en-US" sz="2400" b="1" dirty="0">
                <a:latin typeface="Tw Cen MT" panose="020B0602020104020603" pitchFamily="34" charset="0"/>
              </a:rPr>
              <a:t>no known natural cause </a:t>
            </a:r>
            <a:r>
              <a:rPr lang="en-US" sz="2400" dirty="0">
                <a:latin typeface="Tw Cen MT" panose="020B0602020104020603" pitchFamily="34" charset="0"/>
              </a:rPr>
              <a:t>to explain how this could happen.</a:t>
            </a:r>
          </a:p>
        </p:txBody>
      </p:sp>
    </p:spTree>
    <p:extLst>
      <p:ext uri="{BB962C8B-B14F-4D97-AF65-F5344CB8AC3E}">
        <p14:creationId xmlns:p14="http://schemas.microsoft.com/office/powerpoint/2010/main" val="31244523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descr="Picture 6">
            <a:extLst>
              <a:ext uri="{FF2B5EF4-FFF2-40B4-BE49-F238E27FC236}">
                <a16:creationId xmlns:a16="http://schemas.microsoft.com/office/drawing/2014/main" id="{43F62025-1AF8-449E-91A6-EA4FDF2F8D0A}"/>
              </a:ext>
            </a:extLst>
          </p:cNvPr>
          <p:cNvPicPr>
            <a:picLocks noChangeAspect="1"/>
          </p:cNvPicPr>
          <p:nvPr/>
        </p:nvPicPr>
        <p:blipFill>
          <a:blip r:embed="rId3">
            <a:duotone>
              <a:schemeClr val="bg2">
                <a:shade val="45000"/>
                <a:satMod val="135000"/>
              </a:schemeClr>
              <a:prstClr val="white"/>
            </a:duotone>
            <a:alphaModFix amt="36000"/>
          </a:blip>
          <a:stretch>
            <a:fillRect/>
          </a:stretch>
        </p:blipFill>
        <p:spPr>
          <a:xfrm>
            <a:off x="0" y="-1656"/>
            <a:ext cx="12192000" cy="6870731"/>
          </a:xfrm>
          <a:prstGeom prst="rect">
            <a:avLst/>
          </a:prstGeom>
          <a:solidFill>
            <a:srgbClr val="E7A2A3">
              <a:alpha val="34000"/>
            </a:srgbClr>
          </a:solidFill>
          <a:ln w="12700">
            <a:miter lim="400000"/>
          </a:ln>
        </p:spPr>
      </p:pic>
      <p:sp>
        <p:nvSpPr>
          <p:cNvPr id="3" name="Rectangle 2">
            <a:extLst>
              <a:ext uri="{FF2B5EF4-FFF2-40B4-BE49-F238E27FC236}">
                <a16:creationId xmlns:a16="http://schemas.microsoft.com/office/drawing/2014/main" id="{D627048E-74BD-41BC-B0E8-A993FE1A3C93}"/>
              </a:ext>
            </a:extLst>
          </p:cNvPr>
          <p:cNvSpPr/>
          <p:nvPr/>
        </p:nvSpPr>
        <p:spPr>
          <a:xfrm>
            <a:off x="0" y="0"/>
            <a:ext cx="12192000" cy="6858000"/>
          </a:xfrm>
          <a:prstGeom prst="rect">
            <a:avLst/>
          </a:prstGeom>
          <a:solidFill>
            <a:srgbClr val="92D050">
              <a:alpha val="7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0A41EBB6-E7A3-4E9F-8824-60A550361B7D}"/>
              </a:ext>
            </a:extLst>
          </p:cNvPr>
          <p:cNvSpPr/>
          <p:nvPr/>
        </p:nvSpPr>
        <p:spPr>
          <a:xfrm>
            <a:off x="1325365" y="566122"/>
            <a:ext cx="10157845" cy="1754326"/>
          </a:xfrm>
          <a:prstGeom prst="rect">
            <a:avLst/>
          </a:prstGeom>
        </p:spPr>
        <p:txBody>
          <a:bodyPr wrap="none">
            <a:spAutoFit/>
          </a:bodyPr>
          <a:lstStyle/>
          <a:p>
            <a:r>
              <a:rPr lang="en-US" sz="3600" dirty="0">
                <a:latin typeface="Tw Cen MT" panose="020B0602020104020603" pitchFamily="34" charset="0"/>
              </a:rPr>
              <a:t>So, who has seen this image before?</a:t>
            </a:r>
          </a:p>
          <a:p>
            <a:endParaRPr lang="en-US" sz="3600" dirty="0">
              <a:latin typeface="Tw Cen MT" panose="020B0602020104020603" pitchFamily="34" charset="0"/>
            </a:endParaRPr>
          </a:p>
          <a:p>
            <a:r>
              <a:rPr lang="en-US" sz="3600" dirty="0">
                <a:latin typeface="Tw Cen MT" panose="020B0602020104020603" pitchFamily="34" charset="0"/>
              </a:rPr>
              <a:t> Let’s briefly discuss what you may know at this point?</a:t>
            </a:r>
          </a:p>
        </p:txBody>
      </p:sp>
      <p:pic>
        <p:nvPicPr>
          <p:cNvPr id="10" name="Picture 9" hidden="1">
            <a:extLst>
              <a:ext uri="{FF2B5EF4-FFF2-40B4-BE49-F238E27FC236}">
                <a16:creationId xmlns:a16="http://schemas.microsoft.com/office/drawing/2014/main" id="{B2B685C5-5FBD-4AAA-A273-C8A2F5664D3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6200000">
            <a:off x="8584286" y="2079002"/>
            <a:ext cx="3908571" cy="2918571"/>
          </a:xfrm>
          <a:prstGeom prst="rect">
            <a:avLst/>
          </a:prstGeom>
        </p:spPr>
      </p:pic>
      <p:pic>
        <p:nvPicPr>
          <p:cNvPr id="12" name="Picture 11" hidden="1">
            <a:extLst>
              <a:ext uri="{FF2B5EF4-FFF2-40B4-BE49-F238E27FC236}">
                <a16:creationId xmlns:a16="http://schemas.microsoft.com/office/drawing/2014/main" id="{81E93749-C5D8-4A5E-AE5A-034C8401F04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2040" y="420241"/>
            <a:ext cx="1657171" cy="6285356"/>
          </a:xfrm>
          <a:prstGeom prst="rect">
            <a:avLst/>
          </a:prstGeom>
        </p:spPr>
      </p:pic>
      <p:pic>
        <p:nvPicPr>
          <p:cNvPr id="14" name="Picture 13">
            <a:extLst>
              <a:ext uri="{FF2B5EF4-FFF2-40B4-BE49-F238E27FC236}">
                <a16:creationId xmlns:a16="http://schemas.microsoft.com/office/drawing/2014/main" id="{0A242716-4326-4380-99B5-A5714934365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3201" y="2886569"/>
            <a:ext cx="11405594" cy="3013633"/>
          </a:xfrm>
          <a:prstGeom prst="rect">
            <a:avLst/>
          </a:prstGeom>
        </p:spPr>
      </p:pic>
    </p:spTree>
    <p:extLst>
      <p:ext uri="{BB962C8B-B14F-4D97-AF65-F5344CB8AC3E}">
        <p14:creationId xmlns:p14="http://schemas.microsoft.com/office/powerpoint/2010/main" val="355163371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descr="Picture 6">
            <a:extLst>
              <a:ext uri="{FF2B5EF4-FFF2-40B4-BE49-F238E27FC236}">
                <a16:creationId xmlns:a16="http://schemas.microsoft.com/office/drawing/2014/main" id="{43F62025-1AF8-449E-91A6-EA4FDF2F8D0A}"/>
              </a:ext>
            </a:extLst>
          </p:cNvPr>
          <p:cNvPicPr>
            <a:picLocks noChangeAspect="1"/>
          </p:cNvPicPr>
          <p:nvPr/>
        </p:nvPicPr>
        <p:blipFill>
          <a:blip r:embed="rId3">
            <a:duotone>
              <a:schemeClr val="bg2">
                <a:shade val="45000"/>
                <a:satMod val="135000"/>
              </a:schemeClr>
              <a:prstClr val="white"/>
            </a:duotone>
            <a:alphaModFix amt="36000"/>
          </a:blip>
          <a:stretch>
            <a:fillRect/>
          </a:stretch>
        </p:blipFill>
        <p:spPr>
          <a:xfrm>
            <a:off x="0" y="-1656"/>
            <a:ext cx="12192000" cy="6870731"/>
          </a:xfrm>
          <a:prstGeom prst="rect">
            <a:avLst/>
          </a:prstGeom>
          <a:solidFill>
            <a:srgbClr val="E7A2A3">
              <a:alpha val="34000"/>
            </a:srgbClr>
          </a:solidFill>
          <a:ln w="12700">
            <a:miter lim="400000"/>
          </a:ln>
        </p:spPr>
      </p:pic>
      <p:sp>
        <p:nvSpPr>
          <p:cNvPr id="3" name="Rectangle 2">
            <a:extLst>
              <a:ext uri="{FF2B5EF4-FFF2-40B4-BE49-F238E27FC236}">
                <a16:creationId xmlns:a16="http://schemas.microsoft.com/office/drawing/2014/main" id="{D627048E-74BD-41BC-B0E8-A993FE1A3C93}"/>
              </a:ext>
            </a:extLst>
          </p:cNvPr>
          <p:cNvSpPr/>
          <p:nvPr/>
        </p:nvSpPr>
        <p:spPr>
          <a:xfrm>
            <a:off x="0" y="0"/>
            <a:ext cx="12192000" cy="6858000"/>
          </a:xfrm>
          <a:prstGeom prst="rect">
            <a:avLst/>
          </a:prstGeom>
          <a:solidFill>
            <a:srgbClr val="92D050">
              <a:alpha val="7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ight Triangle 3">
            <a:extLst>
              <a:ext uri="{FF2B5EF4-FFF2-40B4-BE49-F238E27FC236}">
                <a16:creationId xmlns:a16="http://schemas.microsoft.com/office/drawing/2014/main" id="{A1672BCA-5CA7-471B-B83B-326D8F4CFA91}"/>
              </a:ext>
            </a:extLst>
          </p:cNvPr>
          <p:cNvSpPr/>
          <p:nvPr/>
        </p:nvSpPr>
        <p:spPr>
          <a:xfrm rot="5400000">
            <a:off x="5921020" y="-5932312"/>
            <a:ext cx="349959" cy="12192002"/>
          </a:xfrm>
          <a:prstGeom prst="rtTriangle">
            <a:avLst/>
          </a:prstGeom>
          <a:solidFill>
            <a:srgbClr val="7030A0">
              <a:alpha val="7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7" name="Rectangle 6">
            <a:extLst>
              <a:ext uri="{FF2B5EF4-FFF2-40B4-BE49-F238E27FC236}">
                <a16:creationId xmlns:a16="http://schemas.microsoft.com/office/drawing/2014/main" id="{74AD21FF-99AE-437F-A3E9-781B50B7A0C8}"/>
              </a:ext>
            </a:extLst>
          </p:cNvPr>
          <p:cNvSpPr/>
          <p:nvPr/>
        </p:nvSpPr>
        <p:spPr>
          <a:xfrm>
            <a:off x="3483428" y="347648"/>
            <a:ext cx="8164286" cy="6124754"/>
          </a:xfrm>
          <a:prstGeom prst="rect">
            <a:avLst/>
          </a:prstGeom>
        </p:spPr>
        <p:txBody>
          <a:bodyPr wrap="square">
            <a:spAutoFit/>
          </a:bodyPr>
          <a:lstStyle/>
          <a:p>
            <a:endParaRPr lang="en-US" sz="2400" dirty="0">
              <a:latin typeface="Tw Cen MT" panose="020B0602020104020603" pitchFamily="34" charset="0"/>
            </a:endParaRPr>
          </a:p>
          <a:p>
            <a:r>
              <a:rPr lang="en-US" sz="2400" dirty="0">
                <a:latin typeface="Tw Cen MT" panose="020B0602020104020603" pitchFamily="34" charset="0"/>
              </a:rPr>
              <a:t>The analysis of </a:t>
            </a:r>
            <a:br>
              <a:rPr lang="en-US" sz="2400" dirty="0">
                <a:latin typeface="Tw Cen MT" panose="020B0602020104020603" pitchFamily="34" charset="0"/>
              </a:rPr>
            </a:br>
            <a:r>
              <a:rPr lang="en-US" sz="2800" dirty="0">
                <a:latin typeface="Tw Cen MT" panose="020B0602020104020603" pitchFamily="34" charset="0"/>
              </a:rPr>
              <a:t>Physicist Dr. John Jackson </a:t>
            </a:r>
            <a:br>
              <a:rPr lang="en-US" sz="2400" dirty="0">
                <a:latin typeface="Tw Cen MT" panose="020B0602020104020603" pitchFamily="34" charset="0"/>
              </a:rPr>
            </a:br>
            <a:r>
              <a:rPr lang="en-US" sz="2400" dirty="0">
                <a:latin typeface="Tw Cen MT" panose="020B0602020104020603" pitchFamily="34" charset="0"/>
              </a:rPr>
              <a:t>adds one final mystery. </a:t>
            </a:r>
          </a:p>
          <a:p>
            <a:endParaRPr lang="en-US" sz="3600" dirty="0">
              <a:latin typeface="Tw Cen MT" panose="020B0602020104020603" pitchFamily="34" charset="0"/>
            </a:endParaRPr>
          </a:p>
          <a:p>
            <a:r>
              <a:rPr lang="en-US" sz="2400" dirty="0">
                <a:latin typeface="Tw Cen MT" panose="020B0602020104020603" pitchFamily="34" charset="0"/>
              </a:rPr>
              <a:t>He found that the three-dimensional volumetric characteristics </a:t>
            </a:r>
            <a:br>
              <a:rPr lang="en-US" sz="2400" dirty="0">
                <a:latin typeface="Tw Cen MT" panose="020B0602020104020603" pitchFamily="34" charset="0"/>
              </a:rPr>
            </a:br>
            <a:r>
              <a:rPr lang="en-US" sz="2400" dirty="0">
                <a:latin typeface="Tw Cen MT" panose="020B0602020104020603" pitchFamily="34" charset="0"/>
              </a:rPr>
              <a:t>of the image could only be explained </a:t>
            </a:r>
            <a:br>
              <a:rPr lang="en-US" sz="2400" dirty="0">
                <a:latin typeface="Tw Cen MT" panose="020B0602020104020603" pitchFamily="34" charset="0"/>
              </a:rPr>
            </a:br>
            <a:r>
              <a:rPr lang="en-US" sz="2400" dirty="0">
                <a:latin typeface="Tw Cen MT" panose="020B0602020104020603" pitchFamily="34" charset="0"/>
              </a:rPr>
              <a:t>if the cloth had </a:t>
            </a:r>
            <a:r>
              <a:rPr lang="en-US" sz="2400" b="1" dirty="0">
                <a:latin typeface="Tw Cen MT" panose="020B0602020104020603" pitchFamily="34" charset="0"/>
              </a:rPr>
              <a:t>collapsed into and through </a:t>
            </a:r>
            <a:r>
              <a:rPr lang="en-US" sz="2400" dirty="0">
                <a:latin typeface="Tw Cen MT" panose="020B0602020104020603" pitchFamily="34" charset="0"/>
              </a:rPr>
              <a:t>the upright body as a whole while the body was emitting its burst of light. </a:t>
            </a:r>
          </a:p>
          <a:p>
            <a:endParaRPr lang="en-US" sz="800" dirty="0">
              <a:latin typeface="Tw Cen MT" panose="020B0602020104020603" pitchFamily="34" charset="0"/>
            </a:endParaRPr>
          </a:p>
          <a:p>
            <a:r>
              <a:rPr lang="en-US" sz="2400" dirty="0">
                <a:latin typeface="Tw Cen MT" panose="020B0602020104020603" pitchFamily="34" charset="0"/>
              </a:rPr>
              <a:t>For example, the bones inside the hand and the flesh surrounding those bones can be segmented into a perfect three-dimensional image analyzer (like an MRI) which requires that the cloth penetrates into the body at least three-sixteenths of an inch. </a:t>
            </a:r>
          </a:p>
          <a:p>
            <a:endParaRPr lang="en-US" sz="800" dirty="0">
              <a:latin typeface="Tw Cen MT" panose="020B0602020104020603" pitchFamily="34" charset="0"/>
            </a:endParaRPr>
          </a:p>
          <a:p>
            <a:r>
              <a:rPr lang="en-US" sz="2400" dirty="0">
                <a:latin typeface="Tw Cen MT" panose="020B0602020104020603" pitchFamily="34" charset="0"/>
              </a:rPr>
              <a:t>In other words, the body had to become</a:t>
            </a:r>
            <a:r>
              <a:rPr lang="en-US" sz="2400" b="1" dirty="0">
                <a:latin typeface="Tw Cen MT" panose="020B0602020104020603" pitchFamily="34" charset="0"/>
              </a:rPr>
              <a:t> mechanically transparent</a:t>
            </a:r>
            <a:r>
              <a:rPr lang="en-US" sz="2400" dirty="0">
                <a:latin typeface="Tw Cen MT" panose="020B0602020104020603" pitchFamily="34" charset="0"/>
              </a:rPr>
              <a:t>, like a spiritual body. </a:t>
            </a:r>
          </a:p>
        </p:txBody>
      </p:sp>
      <p:pic>
        <p:nvPicPr>
          <p:cNvPr id="9" name="Picture 8">
            <a:extLst>
              <a:ext uri="{FF2B5EF4-FFF2-40B4-BE49-F238E27FC236}">
                <a16:creationId xmlns:a16="http://schemas.microsoft.com/office/drawing/2014/main" id="{0B39BDDB-C71B-49E7-B1B5-ABF84D4C17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75171" y="250141"/>
            <a:ext cx="3261469" cy="2105047"/>
          </a:xfrm>
          <a:prstGeom prst="rect">
            <a:avLst/>
          </a:prstGeom>
        </p:spPr>
      </p:pic>
      <p:pic>
        <p:nvPicPr>
          <p:cNvPr id="14" name="Picture 13">
            <a:extLst>
              <a:ext uri="{FF2B5EF4-FFF2-40B4-BE49-F238E27FC236}">
                <a16:creationId xmlns:a16="http://schemas.microsoft.com/office/drawing/2014/main" id="{DD1C7CAA-EA99-4472-8AD7-D835F36D3E35}"/>
              </a:ext>
            </a:extLst>
          </p:cNvPr>
          <p:cNvPicPr>
            <a:picLocks noChangeAspect="1"/>
          </p:cNvPicPr>
          <p:nvPr/>
        </p:nvPicPr>
        <p:blipFill rotWithShape="1">
          <a:blip r:embed="rId5">
            <a:alphaModFix/>
            <a:extLst>
              <a:ext uri="{28A0092B-C50C-407E-A947-70E740481C1C}">
                <a14:useLocalDpi xmlns:a14="http://schemas.microsoft.com/office/drawing/2010/main" val="0"/>
              </a:ext>
            </a:extLst>
          </a:blip>
          <a:srcRect l="20260" t="7187" r="7034" b="444"/>
          <a:stretch/>
        </p:blipFill>
        <p:spPr>
          <a:xfrm>
            <a:off x="337127" y="794657"/>
            <a:ext cx="2809173" cy="5527988"/>
          </a:xfrm>
          <a:prstGeom prst="rect">
            <a:avLst/>
          </a:prstGeom>
        </p:spPr>
      </p:pic>
      <p:sp>
        <p:nvSpPr>
          <p:cNvPr id="10" name="TextBox 9">
            <a:extLst>
              <a:ext uri="{FF2B5EF4-FFF2-40B4-BE49-F238E27FC236}">
                <a16:creationId xmlns:a16="http://schemas.microsoft.com/office/drawing/2014/main" id="{50C1EE14-7FBD-4BE6-B0F6-FFF9EC1F0C99}"/>
              </a:ext>
            </a:extLst>
          </p:cNvPr>
          <p:cNvSpPr txBox="1"/>
          <p:nvPr/>
        </p:nvSpPr>
        <p:spPr>
          <a:xfrm>
            <a:off x="0" y="-11947"/>
            <a:ext cx="3605048" cy="276999"/>
          </a:xfrm>
          <a:prstGeom prst="rect">
            <a:avLst/>
          </a:prstGeom>
          <a:noFill/>
        </p:spPr>
        <p:txBody>
          <a:bodyPr wrap="square" rtlCol="0">
            <a:spAutoFit/>
          </a:bodyPr>
          <a:lstStyle/>
          <a:p>
            <a:r>
              <a:rPr lang="en-US" sz="1200" dirty="0">
                <a:solidFill>
                  <a:schemeClr val="bg1">
                    <a:lumMod val="75000"/>
                  </a:schemeClr>
                </a:solidFill>
                <a:latin typeface="Arial Narrow" panose="020B0606020202030204" pitchFamily="34" charset="0"/>
              </a:rPr>
              <a:t>Photos ©1978 Barrie M. </a:t>
            </a:r>
            <a:r>
              <a:rPr lang="en-US" sz="1200" dirty="0" err="1">
                <a:solidFill>
                  <a:schemeClr val="bg1">
                    <a:lumMod val="75000"/>
                  </a:schemeClr>
                </a:solidFill>
                <a:latin typeface="Arial Narrow" panose="020B0606020202030204" pitchFamily="34" charset="0"/>
              </a:rPr>
              <a:t>Schwortz</a:t>
            </a:r>
            <a:r>
              <a:rPr lang="en-US" sz="1200" dirty="0">
                <a:solidFill>
                  <a:schemeClr val="bg1">
                    <a:lumMod val="75000"/>
                  </a:schemeClr>
                </a:solidFill>
                <a:latin typeface="Arial Narrow" panose="020B0606020202030204" pitchFamily="34" charset="0"/>
              </a:rPr>
              <a:t> Collection, STERA, Inc.</a:t>
            </a:r>
          </a:p>
        </p:txBody>
      </p:sp>
    </p:spTree>
    <p:extLst>
      <p:ext uri="{BB962C8B-B14F-4D97-AF65-F5344CB8AC3E}">
        <p14:creationId xmlns:p14="http://schemas.microsoft.com/office/powerpoint/2010/main" val="358249811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descr="Picture 6">
            <a:extLst>
              <a:ext uri="{FF2B5EF4-FFF2-40B4-BE49-F238E27FC236}">
                <a16:creationId xmlns:a16="http://schemas.microsoft.com/office/drawing/2014/main" id="{43F62025-1AF8-449E-91A6-EA4FDF2F8D0A}"/>
              </a:ext>
            </a:extLst>
          </p:cNvPr>
          <p:cNvPicPr>
            <a:picLocks noChangeAspect="1"/>
          </p:cNvPicPr>
          <p:nvPr/>
        </p:nvPicPr>
        <p:blipFill>
          <a:blip r:embed="rId3">
            <a:duotone>
              <a:schemeClr val="bg2">
                <a:shade val="45000"/>
                <a:satMod val="135000"/>
              </a:schemeClr>
              <a:prstClr val="white"/>
            </a:duotone>
            <a:alphaModFix amt="36000"/>
          </a:blip>
          <a:stretch>
            <a:fillRect/>
          </a:stretch>
        </p:blipFill>
        <p:spPr>
          <a:xfrm>
            <a:off x="0" y="-1656"/>
            <a:ext cx="12192000" cy="6870731"/>
          </a:xfrm>
          <a:prstGeom prst="rect">
            <a:avLst/>
          </a:prstGeom>
          <a:solidFill>
            <a:srgbClr val="E7A2A3">
              <a:alpha val="34000"/>
            </a:srgbClr>
          </a:solidFill>
          <a:ln w="12700">
            <a:miter lim="400000"/>
          </a:ln>
        </p:spPr>
      </p:pic>
      <p:sp>
        <p:nvSpPr>
          <p:cNvPr id="3" name="Rectangle 2">
            <a:extLst>
              <a:ext uri="{FF2B5EF4-FFF2-40B4-BE49-F238E27FC236}">
                <a16:creationId xmlns:a16="http://schemas.microsoft.com/office/drawing/2014/main" id="{D627048E-74BD-41BC-B0E8-A993FE1A3C93}"/>
              </a:ext>
            </a:extLst>
          </p:cNvPr>
          <p:cNvSpPr/>
          <p:nvPr/>
        </p:nvSpPr>
        <p:spPr>
          <a:xfrm>
            <a:off x="0" y="0"/>
            <a:ext cx="12192000" cy="6858000"/>
          </a:xfrm>
          <a:prstGeom prst="rect">
            <a:avLst/>
          </a:prstGeom>
          <a:solidFill>
            <a:srgbClr val="92D050">
              <a:alpha val="7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a:extLst>
              <a:ext uri="{FF2B5EF4-FFF2-40B4-BE49-F238E27FC236}">
                <a16:creationId xmlns:a16="http://schemas.microsoft.com/office/drawing/2014/main" id="{AB2A0107-03C0-451A-82DF-357DD0975D4E}"/>
              </a:ext>
            </a:extLst>
          </p:cNvPr>
          <p:cNvPicPr>
            <a:picLocks noChangeAspect="1"/>
          </p:cNvPicPr>
          <p:nvPr/>
        </p:nvPicPr>
        <p:blipFill rotWithShape="1">
          <a:blip r:embed="rId4">
            <a:extLst>
              <a:ext uri="{28A0092B-C50C-407E-A947-70E740481C1C}">
                <a14:useLocalDpi xmlns:a14="http://schemas.microsoft.com/office/drawing/2010/main" val="0"/>
              </a:ext>
            </a:extLst>
          </a:blip>
          <a:srcRect l="51985" t="165" b="-165"/>
          <a:stretch/>
        </p:blipFill>
        <p:spPr>
          <a:xfrm>
            <a:off x="7190221" y="0"/>
            <a:ext cx="5001779" cy="6858000"/>
          </a:xfrm>
          <a:prstGeom prst="rect">
            <a:avLst/>
          </a:prstGeom>
        </p:spPr>
      </p:pic>
      <p:sp>
        <p:nvSpPr>
          <p:cNvPr id="7" name="Rectangle 6">
            <a:extLst>
              <a:ext uri="{FF2B5EF4-FFF2-40B4-BE49-F238E27FC236}">
                <a16:creationId xmlns:a16="http://schemas.microsoft.com/office/drawing/2014/main" id="{39FB99A6-D14A-450F-886F-D94C35435997}"/>
              </a:ext>
            </a:extLst>
          </p:cNvPr>
          <p:cNvSpPr/>
          <p:nvPr/>
        </p:nvSpPr>
        <p:spPr>
          <a:xfrm>
            <a:off x="127828" y="1998199"/>
            <a:ext cx="6934565" cy="5201424"/>
          </a:xfrm>
          <a:prstGeom prst="rect">
            <a:avLst/>
          </a:prstGeom>
        </p:spPr>
        <p:txBody>
          <a:bodyPr wrap="square">
            <a:spAutoFit/>
          </a:bodyPr>
          <a:lstStyle/>
          <a:p>
            <a:r>
              <a:rPr lang="en-US" sz="2400" dirty="0">
                <a:latin typeface="Tw Cen MT" panose="020B0602020104020603" pitchFamily="34" charset="0"/>
              </a:rPr>
              <a:t>The current understanding of the laws of physics cannot explain a transition from a physical to a spiritual body </a:t>
            </a:r>
            <a:br>
              <a:rPr lang="en-US" sz="2400" dirty="0">
                <a:latin typeface="Tw Cen MT" panose="020B0602020104020603" pitchFamily="34" charset="0"/>
              </a:rPr>
            </a:br>
            <a:r>
              <a:rPr lang="en-US" sz="2400" dirty="0">
                <a:latin typeface="Tw Cen MT" panose="020B0602020104020603" pitchFamily="34" charset="0"/>
              </a:rPr>
              <a:t>or a burst of several billion watts of light energy from a corpse with this level of specificity. </a:t>
            </a:r>
          </a:p>
          <a:p>
            <a:endParaRPr lang="en-US" sz="1200" dirty="0">
              <a:latin typeface="Tw Cen MT" panose="020B0602020104020603" pitchFamily="34" charset="0"/>
            </a:endParaRPr>
          </a:p>
          <a:p>
            <a:r>
              <a:rPr lang="en-US" sz="2400" dirty="0">
                <a:latin typeface="Tw Cen MT" panose="020B0602020104020603" pitchFamily="34" charset="0"/>
              </a:rPr>
              <a:t>So what are our options?</a:t>
            </a:r>
          </a:p>
          <a:p>
            <a:endParaRPr lang="en-US" sz="800" dirty="0">
              <a:latin typeface="Tw Cen MT" panose="020B0602020104020603" pitchFamily="34" charset="0"/>
            </a:endParaRPr>
          </a:p>
          <a:p>
            <a:pPr marL="342900" lvl="0" indent="-342900">
              <a:buFont typeface="Arial" panose="020B0604020202020204" pitchFamily="34" charset="0"/>
              <a:buChar char="•"/>
            </a:pPr>
            <a:r>
              <a:rPr lang="en-US" sz="2400" dirty="0">
                <a:latin typeface="Tw Cen MT" panose="020B0602020104020603" pitchFamily="34" charset="0"/>
              </a:rPr>
              <a:t>We can reasonably </a:t>
            </a:r>
            <a:r>
              <a:rPr lang="en-US" sz="2400" b="1" dirty="0">
                <a:latin typeface="Tw Cen MT" panose="020B0602020104020603" pitchFamily="34" charset="0"/>
              </a:rPr>
              <a:t>infer the strong possibility </a:t>
            </a:r>
            <a:r>
              <a:rPr lang="en-US" sz="2400" dirty="0">
                <a:latin typeface="Tw Cen MT" panose="020B0602020104020603" pitchFamily="34" charset="0"/>
              </a:rPr>
              <a:t>that there’s a </a:t>
            </a:r>
            <a:r>
              <a:rPr lang="en-US" sz="2400" b="1" dirty="0">
                <a:latin typeface="Tw Cen MT" panose="020B0602020104020603" pitchFamily="34" charset="0"/>
              </a:rPr>
              <a:t>supernatural cause</a:t>
            </a:r>
            <a:r>
              <a:rPr lang="en-US" sz="2400" dirty="0">
                <a:latin typeface="Tw Cen MT" panose="020B0602020104020603" pitchFamily="34" charset="0"/>
              </a:rPr>
              <a:t>—or</a:t>
            </a:r>
          </a:p>
          <a:p>
            <a:pPr marL="342900" lvl="0" indent="-342900">
              <a:buFont typeface="Arial" panose="020B0604020202020204" pitchFamily="34" charset="0"/>
              <a:buChar char="•"/>
            </a:pPr>
            <a:r>
              <a:rPr lang="en-US" sz="2400" dirty="0">
                <a:latin typeface="Tw Cen MT" panose="020B0602020104020603" pitchFamily="34" charset="0"/>
              </a:rPr>
              <a:t>We can attempt to reasonably </a:t>
            </a:r>
            <a:r>
              <a:rPr lang="en-US" sz="2400" b="1" dirty="0">
                <a:latin typeface="Tw Cen MT" panose="020B0602020104020603" pitchFamily="34" charset="0"/>
              </a:rPr>
              <a:t>infer </a:t>
            </a:r>
            <a:r>
              <a:rPr lang="en-US" sz="2400" dirty="0">
                <a:latin typeface="Tw Cen MT" panose="020B0602020104020603" pitchFamily="34" charset="0"/>
              </a:rPr>
              <a:t>a technology not known to us today is the natural cause, requiring </a:t>
            </a:r>
            <a:r>
              <a:rPr lang="en-US" sz="2400" b="1" dirty="0">
                <a:latin typeface="Tw Cen MT" panose="020B0602020104020603" pitchFamily="34" charset="0"/>
              </a:rPr>
              <a:t>a whole new explanation of physics and chemistry </a:t>
            </a:r>
            <a:r>
              <a:rPr lang="en-US" sz="2400" dirty="0">
                <a:latin typeface="Tw Cen MT" panose="020B0602020104020603" pitchFamily="34" charset="0"/>
              </a:rPr>
              <a:t>to support this claim either now or in the future.</a:t>
            </a:r>
          </a:p>
          <a:p>
            <a:endParaRPr lang="en-US" sz="2400" dirty="0">
              <a:latin typeface="Tw Cen MT" panose="020B0602020104020603" pitchFamily="34" charset="0"/>
            </a:endParaRPr>
          </a:p>
        </p:txBody>
      </p:sp>
      <p:sp>
        <p:nvSpPr>
          <p:cNvPr id="8" name="Rectangle 7">
            <a:extLst>
              <a:ext uri="{FF2B5EF4-FFF2-40B4-BE49-F238E27FC236}">
                <a16:creationId xmlns:a16="http://schemas.microsoft.com/office/drawing/2014/main" id="{F877F57F-2782-487B-B1FD-75BF71C6DC82}"/>
              </a:ext>
            </a:extLst>
          </p:cNvPr>
          <p:cNvSpPr/>
          <p:nvPr/>
        </p:nvSpPr>
        <p:spPr>
          <a:xfrm>
            <a:off x="195109" y="672774"/>
            <a:ext cx="6800003" cy="1077218"/>
          </a:xfrm>
          <a:prstGeom prst="rect">
            <a:avLst/>
          </a:prstGeom>
        </p:spPr>
        <p:txBody>
          <a:bodyPr wrap="none">
            <a:spAutoFit/>
          </a:bodyPr>
          <a:lstStyle/>
          <a:p>
            <a:pPr algn="ctr"/>
            <a:r>
              <a:rPr lang="en-US" sz="3200" dirty="0">
                <a:latin typeface="Tw Cen MT" panose="020B0602020104020603" pitchFamily="34" charset="0"/>
              </a:rPr>
              <a:t>Do we need a supernatural explanation </a:t>
            </a:r>
            <a:br>
              <a:rPr lang="en-US" sz="3200" dirty="0">
                <a:latin typeface="Tw Cen MT" panose="020B0602020104020603" pitchFamily="34" charset="0"/>
              </a:rPr>
            </a:br>
            <a:r>
              <a:rPr lang="en-US" sz="3200" dirty="0">
                <a:latin typeface="Tw Cen MT" panose="020B0602020104020603" pitchFamily="34" charset="0"/>
              </a:rPr>
              <a:t>for The Shroud image?</a:t>
            </a:r>
            <a:endParaRPr lang="en-US" sz="3200" dirty="0"/>
          </a:p>
        </p:txBody>
      </p:sp>
    </p:spTree>
    <p:extLst>
      <p:ext uri="{BB962C8B-B14F-4D97-AF65-F5344CB8AC3E}">
        <p14:creationId xmlns:p14="http://schemas.microsoft.com/office/powerpoint/2010/main" val="411052275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descr="Picture 6">
            <a:extLst>
              <a:ext uri="{FF2B5EF4-FFF2-40B4-BE49-F238E27FC236}">
                <a16:creationId xmlns:a16="http://schemas.microsoft.com/office/drawing/2014/main" id="{43F62025-1AF8-449E-91A6-EA4FDF2F8D0A}"/>
              </a:ext>
            </a:extLst>
          </p:cNvPr>
          <p:cNvPicPr>
            <a:picLocks noChangeAspect="1"/>
          </p:cNvPicPr>
          <p:nvPr/>
        </p:nvPicPr>
        <p:blipFill>
          <a:blip r:embed="rId3">
            <a:duotone>
              <a:schemeClr val="bg2">
                <a:shade val="45000"/>
                <a:satMod val="135000"/>
              </a:schemeClr>
              <a:prstClr val="white"/>
            </a:duotone>
            <a:alphaModFix amt="36000"/>
          </a:blip>
          <a:stretch>
            <a:fillRect/>
          </a:stretch>
        </p:blipFill>
        <p:spPr>
          <a:xfrm>
            <a:off x="0" y="-1656"/>
            <a:ext cx="12192000" cy="6870731"/>
          </a:xfrm>
          <a:prstGeom prst="rect">
            <a:avLst/>
          </a:prstGeom>
          <a:solidFill>
            <a:srgbClr val="E7A2A3">
              <a:alpha val="34000"/>
            </a:srgbClr>
          </a:solidFill>
          <a:ln w="12700">
            <a:miter lim="400000"/>
          </a:ln>
        </p:spPr>
      </p:pic>
      <p:sp>
        <p:nvSpPr>
          <p:cNvPr id="3" name="Rectangle 2">
            <a:extLst>
              <a:ext uri="{FF2B5EF4-FFF2-40B4-BE49-F238E27FC236}">
                <a16:creationId xmlns:a16="http://schemas.microsoft.com/office/drawing/2014/main" id="{D627048E-74BD-41BC-B0E8-A993FE1A3C93}"/>
              </a:ext>
            </a:extLst>
          </p:cNvPr>
          <p:cNvSpPr/>
          <p:nvPr/>
        </p:nvSpPr>
        <p:spPr>
          <a:xfrm>
            <a:off x="0" y="0"/>
            <a:ext cx="12192000" cy="6858000"/>
          </a:xfrm>
          <a:prstGeom prst="rect">
            <a:avLst/>
          </a:prstGeom>
          <a:solidFill>
            <a:srgbClr val="92D050">
              <a:alpha val="7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a:extLst>
              <a:ext uri="{FF2B5EF4-FFF2-40B4-BE49-F238E27FC236}">
                <a16:creationId xmlns:a16="http://schemas.microsoft.com/office/drawing/2014/main" id="{43909347-7CA5-4FEA-946E-7A5B09683E8A}"/>
              </a:ext>
            </a:extLst>
          </p:cNvPr>
          <p:cNvPicPr>
            <a:picLocks noChangeAspect="1"/>
          </p:cNvPicPr>
          <p:nvPr/>
        </p:nvPicPr>
        <p:blipFill rotWithShape="1">
          <a:blip r:embed="rId4">
            <a:extLst>
              <a:ext uri="{28A0092B-C50C-407E-A947-70E740481C1C}">
                <a14:useLocalDpi xmlns:a14="http://schemas.microsoft.com/office/drawing/2010/main" val="0"/>
              </a:ext>
            </a:extLst>
          </a:blip>
          <a:srcRect l="521"/>
          <a:stretch/>
        </p:blipFill>
        <p:spPr>
          <a:xfrm>
            <a:off x="-3" y="-2201"/>
            <a:ext cx="4876003" cy="6858000"/>
          </a:xfrm>
          <a:prstGeom prst="rect">
            <a:avLst/>
          </a:prstGeom>
        </p:spPr>
      </p:pic>
      <p:sp>
        <p:nvSpPr>
          <p:cNvPr id="4" name="Right Triangle 3">
            <a:extLst>
              <a:ext uri="{FF2B5EF4-FFF2-40B4-BE49-F238E27FC236}">
                <a16:creationId xmlns:a16="http://schemas.microsoft.com/office/drawing/2014/main" id="{A1672BCA-5CA7-471B-B83B-326D8F4CFA91}"/>
              </a:ext>
            </a:extLst>
          </p:cNvPr>
          <p:cNvSpPr/>
          <p:nvPr/>
        </p:nvSpPr>
        <p:spPr>
          <a:xfrm rot="5400000">
            <a:off x="5921020" y="-5932312"/>
            <a:ext cx="349959" cy="12192002"/>
          </a:xfrm>
          <a:prstGeom prst="rtTriangle">
            <a:avLst/>
          </a:prstGeom>
          <a:solidFill>
            <a:srgbClr val="7030A0">
              <a:alpha val="7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7" name="Rectangle 6">
            <a:extLst>
              <a:ext uri="{FF2B5EF4-FFF2-40B4-BE49-F238E27FC236}">
                <a16:creationId xmlns:a16="http://schemas.microsoft.com/office/drawing/2014/main" id="{9B000017-7D8D-4518-9EF9-BA794F191056}"/>
              </a:ext>
            </a:extLst>
          </p:cNvPr>
          <p:cNvSpPr/>
          <p:nvPr/>
        </p:nvSpPr>
        <p:spPr>
          <a:xfrm>
            <a:off x="4963886" y="1351508"/>
            <a:ext cx="7021286" cy="4154984"/>
          </a:xfrm>
          <a:prstGeom prst="rect">
            <a:avLst/>
          </a:prstGeom>
        </p:spPr>
        <p:txBody>
          <a:bodyPr wrap="square">
            <a:spAutoFit/>
          </a:bodyPr>
          <a:lstStyle/>
          <a:p>
            <a:pPr algn="ctr"/>
            <a:r>
              <a:rPr lang="en-US" sz="2400" dirty="0">
                <a:latin typeface="Tw Cen MT" panose="020B0602020104020603" pitchFamily="34" charset="0"/>
              </a:rPr>
              <a:t>Either way, </a:t>
            </a:r>
            <a:br>
              <a:rPr lang="en-US" sz="2400" dirty="0">
                <a:latin typeface="Tw Cen MT" panose="020B0602020104020603" pitchFamily="34" charset="0"/>
              </a:rPr>
            </a:br>
            <a:r>
              <a:rPr lang="en-US" sz="2400" dirty="0">
                <a:latin typeface="Tw Cen MT" panose="020B0602020104020603" pitchFamily="34" charset="0"/>
              </a:rPr>
              <a:t>these are the most inexplicable phenomena to come from any artifact in history.</a:t>
            </a:r>
          </a:p>
          <a:p>
            <a:endParaRPr lang="en-US" sz="2400" dirty="0">
              <a:latin typeface="Tw Cen MT" panose="020B0602020104020603" pitchFamily="34" charset="0"/>
            </a:endParaRPr>
          </a:p>
          <a:p>
            <a:pPr algn="ctr"/>
            <a:r>
              <a:rPr lang="en-US" sz="2400" dirty="0">
                <a:latin typeface="Tw Cen MT" panose="020B0602020104020603" pitchFamily="34" charset="0"/>
              </a:rPr>
              <a:t>When you consider that the shroud of Turin is </a:t>
            </a:r>
          </a:p>
          <a:p>
            <a:pPr algn="ctr"/>
            <a:r>
              <a:rPr lang="en-US" sz="2400" dirty="0">
                <a:latin typeface="Tw Cen MT" panose="020B0602020104020603" pitchFamily="34" charset="0"/>
              </a:rPr>
              <a:t>the most </a:t>
            </a:r>
            <a:r>
              <a:rPr lang="en-US" sz="2400" b="1" dirty="0">
                <a:latin typeface="Tw Cen MT" panose="020B0602020104020603" pitchFamily="34" charset="0"/>
              </a:rPr>
              <a:t>scientifically tested artifact </a:t>
            </a:r>
          </a:p>
          <a:p>
            <a:pPr algn="ctr"/>
            <a:r>
              <a:rPr lang="en-US" sz="2400" dirty="0">
                <a:latin typeface="Tw Cen MT" panose="020B0602020104020603" pitchFamily="34" charset="0"/>
              </a:rPr>
              <a:t>and the most </a:t>
            </a:r>
            <a:r>
              <a:rPr lang="en-US" sz="2400" b="1" dirty="0">
                <a:latin typeface="Tw Cen MT" panose="020B0602020104020603" pitchFamily="34" charset="0"/>
              </a:rPr>
              <a:t>distinctive image </a:t>
            </a:r>
            <a:r>
              <a:rPr lang="en-US" sz="2400" dirty="0">
                <a:latin typeface="Tw Cen MT" panose="020B0602020104020603" pitchFamily="34" charset="0"/>
              </a:rPr>
              <a:t>known to humankind, </a:t>
            </a:r>
          </a:p>
          <a:p>
            <a:pPr algn="ctr"/>
            <a:endParaRPr lang="en-US" sz="2400" dirty="0">
              <a:latin typeface="Tw Cen MT" panose="020B0602020104020603" pitchFamily="34" charset="0"/>
            </a:endParaRPr>
          </a:p>
          <a:p>
            <a:pPr algn="ctr"/>
            <a:r>
              <a:rPr lang="en-US" sz="2400" dirty="0">
                <a:latin typeface="Tw Cen MT" panose="020B0602020104020603" pitchFamily="34" charset="0"/>
              </a:rPr>
              <a:t>it should at least cause us to think of </a:t>
            </a:r>
          </a:p>
          <a:p>
            <a:pPr algn="ctr"/>
            <a:r>
              <a:rPr lang="en-US" sz="2400" dirty="0">
                <a:latin typeface="Tw Cen MT" panose="020B0602020104020603" pitchFamily="34" charset="0"/>
              </a:rPr>
              <a:t>what it might mean about Jesus, </a:t>
            </a:r>
          </a:p>
          <a:p>
            <a:pPr algn="ctr"/>
            <a:r>
              <a:rPr lang="en-US" sz="2400" dirty="0">
                <a:latin typeface="Tw Cen MT" panose="020B0602020104020603" pitchFamily="34" charset="0"/>
              </a:rPr>
              <a:t>and what it means for us. </a:t>
            </a:r>
          </a:p>
        </p:txBody>
      </p:sp>
      <p:sp>
        <p:nvSpPr>
          <p:cNvPr id="10" name="TextBox 9">
            <a:extLst>
              <a:ext uri="{FF2B5EF4-FFF2-40B4-BE49-F238E27FC236}">
                <a16:creationId xmlns:a16="http://schemas.microsoft.com/office/drawing/2014/main" id="{C0A2D6EF-1B9B-4CDD-B642-689F60C0B967}"/>
              </a:ext>
            </a:extLst>
          </p:cNvPr>
          <p:cNvSpPr txBox="1"/>
          <p:nvPr/>
        </p:nvSpPr>
        <p:spPr>
          <a:xfrm>
            <a:off x="0" y="-11947"/>
            <a:ext cx="3605048" cy="276999"/>
          </a:xfrm>
          <a:prstGeom prst="rect">
            <a:avLst/>
          </a:prstGeom>
          <a:noFill/>
        </p:spPr>
        <p:txBody>
          <a:bodyPr wrap="square" rtlCol="0">
            <a:spAutoFit/>
          </a:bodyPr>
          <a:lstStyle/>
          <a:p>
            <a:r>
              <a:rPr lang="en-US" sz="1200" dirty="0">
                <a:solidFill>
                  <a:schemeClr val="bg1">
                    <a:lumMod val="75000"/>
                  </a:schemeClr>
                </a:solidFill>
                <a:latin typeface="Arial Narrow" panose="020B0606020202030204" pitchFamily="34" charset="0"/>
              </a:rPr>
              <a:t>Photo ©1978 Barrie M. </a:t>
            </a:r>
            <a:r>
              <a:rPr lang="en-US" sz="1200" dirty="0" err="1">
                <a:solidFill>
                  <a:schemeClr val="bg1">
                    <a:lumMod val="75000"/>
                  </a:schemeClr>
                </a:solidFill>
                <a:latin typeface="Arial Narrow" panose="020B0606020202030204" pitchFamily="34" charset="0"/>
              </a:rPr>
              <a:t>Schwortz</a:t>
            </a:r>
            <a:r>
              <a:rPr lang="en-US" sz="1200" dirty="0">
                <a:solidFill>
                  <a:schemeClr val="bg1">
                    <a:lumMod val="75000"/>
                  </a:schemeClr>
                </a:solidFill>
                <a:latin typeface="Arial Narrow" panose="020B0606020202030204" pitchFamily="34" charset="0"/>
              </a:rPr>
              <a:t> Collection, STERA, Inc.</a:t>
            </a:r>
          </a:p>
        </p:txBody>
      </p:sp>
    </p:spTree>
    <p:extLst>
      <p:ext uri="{BB962C8B-B14F-4D97-AF65-F5344CB8AC3E}">
        <p14:creationId xmlns:p14="http://schemas.microsoft.com/office/powerpoint/2010/main" val="29424438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descr="Picture 6">
            <a:extLst>
              <a:ext uri="{FF2B5EF4-FFF2-40B4-BE49-F238E27FC236}">
                <a16:creationId xmlns:a16="http://schemas.microsoft.com/office/drawing/2014/main" id="{43F62025-1AF8-449E-91A6-EA4FDF2F8D0A}"/>
              </a:ext>
            </a:extLst>
          </p:cNvPr>
          <p:cNvPicPr>
            <a:picLocks noChangeAspect="1"/>
          </p:cNvPicPr>
          <p:nvPr/>
        </p:nvPicPr>
        <p:blipFill>
          <a:blip r:embed="rId3">
            <a:duotone>
              <a:schemeClr val="bg2">
                <a:shade val="45000"/>
                <a:satMod val="135000"/>
              </a:schemeClr>
              <a:prstClr val="white"/>
            </a:duotone>
            <a:alphaModFix amt="36000"/>
          </a:blip>
          <a:stretch>
            <a:fillRect/>
          </a:stretch>
        </p:blipFill>
        <p:spPr>
          <a:xfrm>
            <a:off x="0" y="-1656"/>
            <a:ext cx="12192000" cy="6870731"/>
          </a:xfrm>
          <a:prstGeom prst="rect">
            <a:avLst/>
          </a:prstGeom>
          <a:solidFill>
            <a:srgbClr val="E7A2A3">
              <a:alpha val="34000"/>
            </a:srgbClr>
          </a:solidFill>
          <a:ln w="12700">
            <a:miter lim="400000"/>
          </a:ln>
        </p:spPr>
      </p:pic>
      <p:sp>
        <p:nvSpPr>
          <p:cNvPr id="3" name="Rectangle 2">
            <a:extLst>
              <a:ext uri="{FF2B5EF4-FFF2-40B4-BE49-F238E27FC236}">
                <a16:creationId xmlns:a16="http://schemas.microsoft.com/office/drawing/2014/main" id="{D627048E-74BD-41BC-B0E8-A993FE1A3C93}"/>
              </a:ext>
            </a:extLst>
          </p:cNvPr>
          <p:cNvSpPr/>
          <p:nvPr/>
        </p:nvSpPr>
        <p:spPr>
          <a:xfrm>
            <a:off x="0" y="0"/>
            <a:ext cx="12192000" cy="6858000"/>
          </a:xfrm>
          <a:prstGeom prst="rect">
            <a:avLst/>
          </a:prstGeom>
          <a:solidFill>
            <a:srgbClr val="92D050">
              <a:alpha val="7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a:extLst>
              <a:ext uri="{FF2B5EF4-FFF2-40B4-BE49-F238E27FC236}">
                <a16:creationId xmlns:a16="http://schemas.microsoft.com/office/drawing/2014/main" id="{164C9531-347A-428C-AA8E-0D6AC02FD803}"/>
              </a:ext>
            </a:extLst>
          </p:cNvPr>
          <p:cNvPicPr>
            <a:picLocks noChangeAspect="1"/>
          </p:cNvPicPr>
          <p:nvPr/>
        </p:nvPicPr>
        <p:blipFill rotWithShape="1">
          <a:blip r:embed="rId4">
            <a:extLst>
              <a:ext uri="{28A0092B-C50C-407E-A947-70E740481C1C}">
                <a14:useLocalDpi xmlns:a14="http://schemas.microsoft.com/office/drawing/2010/main" val="0"/>
              </a:ext>
            </a:extLst>
          </a:blip>
          <a:srcRect l="2830" t="3695" r="25688" b="45947"/>
          <a:stretch/>
        </p:blipFill>
        <p:spPr>
          <a:xfrm>
            <a:off x="0" y="-11291"/>
            <a:ext cx="12192000" cy="6858000"/>
          </a:xfrm>
          <a:prstGeom prst="rect">
            <a:avLst/>
          </a:prstGeom>
        </p:spPr>
      </p:pic>
      <p:sp>
        <p:nvSpPr>
          <p:cNvPr id="9" name="Rectangle 8">
            <a:extLst>
              <a:ext uri="{FF2B5EF4-FFF2-40B4-BE49-F238E27FC236}">
                <a16:creationId xmlns:a16="http://schemas.microsoft.com/office/drawing/2014/main" id="{462100A2-DF49-48C0-B4B0-60FF9AEC33F3}"/>
              </a:ext>
            </a:extLst>
          </p:cNvPr>
          <p:cNvSpPr/>
          <p:nvPr/>
        </p:nvSpPr>
        <p:spPr>
          <a:xfrm>
            <a:off x="130625" y="347648"/>
            <a:ext cx="7750631" cy="6162048"/>
          </a:xfrm>
          <a:prstGeom prst="rect">
            <a:avLst/>
          </a:prstGeom>
          <a:solidFill>
            <a:srgbClr val="EBE8D7">
              <a:alpha val="6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04C07755-83C5-416F-B7A6-3D2DD72C587C}"/>
              </a:ext>
            </a:extLst>
          </p:cNvPr>
          <p:cNvSpPr/>
          <p:nvPr/>
        </p:nvSpPr>
        <p:spPr>
          <a:xfrm>
            <a:off x="130627" y="348304"/>
            <a:ext cx="9056115" cy="6124754"/>
          </a:xfrm>
          <a:prstGeom prst="rect">
            <a:avLst/>
          </a:prstGeom>
        </p:spPr>
        <p:txBody>
          <a:bodyPr wrap="square">
            <a:spAutoFit/>
          </a:bodyPr>
          <a:lstStyle/>
          <a:p>
            <a:r>
              <a:rPr lang="en-US" sz="2400" dirty="0">
                <a:latin typeface="Tw Cen MT" panose="020B0602020104020603" pitchFamily="34" charset="0"/>
              </a:rPr>
              <a:t>These two inexplicable characteristics </a:t>
            </a:r>
          </a:p>
          <a:p>
            <a:r>
              <a:rPr lang="en-US" sz="2400" dirty="0">
                <a:latin typeface="Tw Cen MT" panose="020B0602020104020603" pitchFamily="34" charset="0"/>
              </a:rPr>
              <a:t>     a </a:t>
            </a:r>
            <a:r>
              <a:rPr lang="en-US" sz="2400" b="1" dirty="0">
                <a:latin typeface="Tw Cen MT" panose="020B0602020104020603" pitchFamily="34" charset="0"/>
              </a:rPr>
              <a:t>huge burst of radiating light </a:t>
            </a:r>
          </a:p>
          <a:p>
            <a:r>
              <a:rPr lang="en-US" sz="2400" dirty="0">
                <a:latin typeface="Tw Cen MT" panose="020B0602020104020603" pitchFamily="34" charset="0"/>
              </a:rPr>
              <a:t>     and a </a:t>
            </a:r>
            <a:r>
              <a:rPr lang="en-US" sz="2400" b="1" dirty="0">
                <a:latin typeface="Tw Cen MT" panose="020B0602020104020603" pitchFamily="34" charset="0"/>
              </a:rPr>
              <a:t>spiritual body </a:t>
            </a:r>
          </a:p>
          <a:p>
            <a:r>
              <a:rPr lang="en-US" sz="2400" dirty="0">
                <a:latin typeface="Tw Cen MT" panose="020B0602020104020603" pitchFamily="34" charset="0"/>
              </a:rPr>
              <a:t>also match the characteristics of </a:t>
            </a:r>
            <a:r>
              <a:rPr lang="en-US" sz="2400" b="1" dirty="0">
                <a:latin typeface="Tw Cen MT" panose="020B0602020104020603" pitchFamily="34" charset="0"/>
              </a:rPr>
              <a:t>Jesus' risen body </a:t>
            </a:r>
          </a:p>
          <a:p>
            <a:r>
              <a:rPr lang="en-US" sz="2400" dirty="0">
                <a:latin typeface="Tw Cen MT" panose="020B0602020104020603" pitchFamily="34" charset="0"/>
              </a:rPr>
              <a:t>indicated by the Gospels and St. Paul. </a:t>
            </a:r>
          </a:p>
          <a:p>
            <a:endParaRPr lang="en-US" sz="2400" dirty="0">
              <a:latin typeface="Tw Cen MT" panose="020B0602020104020603" pitchFamily="34" charset="0"/>
            </a:endParaRPr>
          </a:p>
          <a:p>
            <a:r>
              <a:rPr lang="en-US" sz="2400" dirty="0">
                <a:latin typeface="Tw Cen MT" panose="020B0602020104020603" pitchFamily="34" charset="0"/>
              </a:rPr>
              <a:t>Remember that Christianity broke with the doctrine of Judaism </a:t>
            </a:r>
            <a:br>
              <a:rPr lang="en-US" sz="2400" dirty="0">
                <a:latin typeface="Tw Cen MT" panose="020B0602020104020603" pitchFamily="34" charset="0"/>
              </a:rPr>
            </a:br>
            <a:r>
              <a:rPr lang="en-US" sz="2400" dirty="0">
                <a:latin typeface="Tw Cen MT" panose="020B0602020104020603" pitchFamily="34" charset="0"/>
              </a:rPr>
              <a:t>in only one major respect—the resurrection. </a:t>
            </a:r>
          </a:p>
          <a:p>
            <a:endParaRPr lang="en-US" sz="800" dirty="0">
              <a:latin typeface="Tw Cen MT" panose="020B0602020104020603" pitchFamily="34" charset="0"/>
            </a:endParaRPr>
          </a:p>
          <a:p>
            <a:r>
              <a:rPr lang="en-US" sz="2400" dirty="0">
                <a:latin typeface="Tw Cen MT" panose="020B0602020104020603" pitchFamily="34" charset="0"/>
              </a:rPr>
              <a:t>Jewish doctrine: the resurrection would be a </a:t>
            </a:r>
            <a:r>
              <a:rPr lang="en-US" sz="2400" b="1" dirty="0">
                <a:latin typeface="Tw Cen MT" panose="020B0602020104020603" pitchFamily="34" charset="0"/>
              </a:rPr>
              <a:t>restoration</a:t>
            </a:r>
            <a:r>
              <a:rPr lang="en-US" sz="2400" dirty="0">
                <a:latin typeface="Tw Cen MT" panose="020B0602020104020603" pitchFamily="34" charset="0"/>
              </a:rPr>
              <a:t> </a:t>
            </a:r>
            <a:br>
              <a:rPr lang="en-US" sz="2400" dirty="0">
                <a:latin typeface="Tw Cen MT" panose="020B0602020104020603" pitchFamily="34" charset="0"/>
              </a:rPr>
            </a:br>
            <a:r>
              <a:rPr lang="en-US" sz="2400" dirty="0">
                <a:latin typeface="Tw Cen MT" panose="020B0602020104020603" pitchFamily="34" charset="0"/>
              </a:rPr>
              <a:t>of our </a:t>
            </a:r>
            <a:r>
              <a:rPr lang="en-US" sz="2400" b="1" dirty="0">
                <a:latin typeface="Tw Cen MT" panose="020B0602020104020603" pitchFamily="34" charset="0"/>
              </a:rPr>
              <a:t>physical</a:t>
            </a:r>
            <a:r>
              <a:rPr lang="en-US" sz="2400" dirty="0">
                <a:latin typeface="Tw Cen MT" panose="020B0602020104020603" pitchFamily="34" charset="0"/>
              </a:rPr>
              <a:t> bodies</a:t>
            </a:r>
          </a:p>
          <a:p>
            <a:r>
              <a:rPr lang="en-US" sz="2400" dirty="0">
                <a:latin typeface="Tw Cen MT" panose="020B0602020104020603" pitchFamily="34" charset="0"/>
              </a:rPr>
              <a:t>Christians: the resurrection would be </a:t>
            </a:r>
            <a:r>
              <a:rPr lang="en-US" sz="2400" b="1" dirty="0">
                <a:latin typeface="Tw Cen MT" panose="020B0602020104020603" pitchFamily="34" charset="0"/>
              </a:rPr>
              <a:t>glorious</a:t>
            </a:r>
            <a:r>
              <a:rPr lang="en-US" sz="2400" dirty="0">
                <a:latin typeface="Tw Cen MT" panose="020B0602020104020603" pitchFamily="34" charset="0"/>
              </a:rPr>
              <a:t>, </a:t>
            </a:r>
            <a:r>
              <a:rPr lang="en-US" sz="2400" b="1" dirty="0">
                <a:latin typeface="Tw Cen MT" panose="020B0602020104020603" pitchFamily="34" charset="0"/>
              </a:rPr>
              <a:t>powerful</a:t>
            </a:r>
            <a:r>
              <a:rPr lang="en-US" sz="2400" dirty="0">
                <a:latin typeface="Tw Cen MT" panose="020B0602020104020603" pitchFamily="34" charset="0"/>
              </a:rPr>
              <a:t>, </a:t>
            </a:r>
            <a:br>
              <a:rPr lang="en-US" sz="2400" dirty="0">
                <a:latin typeface="Tw Cen MT" panose="020B0602020104020603" pitchFamily="34" charset="0"/>
              </a:rPr>
            </a:br>
            <a:r>
              <a:rPr lang="en-US" sz="2400" dirty="0">
                <a:latin typeface="Tw Cen MT" panose="020B0602020104020603" pitchFamily="34" charset="0"/>
              </a:rPr>
              <a:t>and </a:t>
            </a:r>
            <a:r>
              <a:rPr lang="en-US" sz="2400" b="1" dirty="0">
                <a:latin typeface="Tw Cen MT" panose="020B0602020104020603" pitchFamily="34" charset="0"/>
              </a:rPr>
              <a:t>spiritual</a:t>
            </a:r>
            <a:r>
              <a:rPr lang="en-US" sz="2400" dirty="0">
                <a:latin typeface="Tw Cen MT" panose="020B0602020104020603" pitchFamily="34" charset="0"/>
              </a:rPr>
              <a:t> (based on their experience of the risen Christ)</a:t>
            </a:r>
          </a:p>
          <a:p>
            <a:r>
              <a:rPr lang="en-US" sz="2400" dirty="0">
                <a:latin typeface="Tw Cen MT" panose="020B0602020104020603" pitchFamily="34" charset="0"/>
              </a:rPr>
              <a:t> </a:t>
            </a:r>
          </a:p>
          <a:p>
            <a:r>
              <a:rPr lang="en-US" sz="2400" dirty="0">
                <a:latin typeface="Tw Cen MT" panose="020B0602020104020603" pitchFamily="34" charset="0"/>
              </a:rPr>
              <a:t>Isn’t it interesting that these departures from Jewish doctrine </a:t>
            </a:r>
            <a:br>
              <a:rPr lang="en-US" sz="2400" dirty="0">
                <a:latin typeface="Tw Cen MT" panose="020B0602020104020603" pitchFamily="34" charset="0"/>
              </a:rPr>
            </a:br>
            <a:r>
              <a:rPr lang="en-US" sz="2400" dirty="0">
                <a:latin typeface="Tw Cen MT" panose="020B0602020104020603" pitchFamily="34" charset="0"/>
              </a:rPr>
              <a:t>to that of Christians just happen to correspond to the </a:t>
            </a:r>
          </a:p>
          <a:p>
            <a:r>
              <a:rPr lang="en-US" sz="2400" dirty="0">
                <a:latin typeface="Tw Cen MT" panose="020B0602020104020603" pitchFamily="34" charset="0"/>
              </a:rPr>
              <a:t>two extraordinary phenomena on the shroud of Turin?</a:t>
            </a:r>
          </a:p>
        </p:txBody>
      </p:sp>
    </p:spTree>
    <p:extLst>
      <p:ext uri="{BB962C8B-B14F-4D97-AF65-F5344CB8AC3E}">
        <p14:creationId xmlns:p14="http://schemas.microsoft.com/office/powerpoint/2010/main" val="105441785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descr="Picture 6">
            <a:extLst>
              <a:ext uri="{FF2B5EF4-FFF2-40B4-BE49-F238E27FC236}">
                <a16:creationId xmlns:a16="http://schemas.microsoft.com/office/drawing/2014/main" id="{43F62025-1AF8-449E-91A6-EA4FDF2F8D0A}"/>
              </a:ext>
            </a:extLst>
          </p:cNvPr>
          <p:cNvPicPr>
            <a:picLocks noChangeAspect="1"/>
          </p:cNvPicPr>
          <p:nvPr/>
        </p:nvPicPr>
        <p:blipFill>
          <a:blip r:embed="rId3">
            <a:duotone>
              <a:schemeClr val="bg2">
                <a:shade val="45000"/>
                <a:satMod val="135000"/>
              </a:schemeClr>
              <a:prstClr val="white"/>
            </a:duotone>
            <a:alphaModFix amt="36000"/>
          </a:blip>
          <a:stretch>
            <a:fillRect/>
          </a:stretch>
        </p:blipFill>
        <p:spPr>
          <a:xfrm>
            <a:off x="0" y="-1656"/>
            <a:ext cx="12192000" cy="6870731"/>
          </a:xfrm>
          <a:prstGeom prst="rect">
            <a:avLst/>
          </a:prstGeom>
          <a:solidFill>
            <a:srgbClr val="E7A2A3">
              <a:alpha val="34000"/>
            </a:srgbClr>
          </a:solidFill>
          <a:ln w="12700">
            <a:miter lim="400000"/>
          </a:ln>
        </p:spPr>
      </p:pic>
      <p:sp>
        <p:nvSpPr>
          <p:cNvPr id="3" name="Rectangle 2">
            <a:extLst>
              <a:ext uri="{FF2B5EF4-FFF2-40B4-BE49-F238E27FC236}">
                <a16:creationId xmlns:a16="http://schemas.microsoft.com/office/drawing/2014/main" id="{D627048E-74BD-41BC-B0E8-A993FE1A3C93}"/>
              </a:ext>
            </a:extLst>
          </p:cNvPr>
          <p:cNvSpPr/>
          <p:nvPr/>
        </p:nvSpPr>
        <p:spPr>
          <a:xfrm>
            <a:off x="0" y="0"/>
            <a:ext cx="12192000" cy="6858000"/>
          </a:xfrm>
          <a:prstGeom prst="rect">
            <a:avLst/>
          </a:prstGeom>
          <a:solidFill>
            <a:srgbClr val="92D050">
              <a:alpha val="7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a:extLst>
              <a:ext uri="{FF2B5EF4-FFF2-40B4-BE49-F238E27FC236}">
                <a16:creationId xmlns:a16="http://schemas.microsoft.com/office/drawing/2014/main" id="{C8CDB74B-3D24-4088-B7A9-984B07C6F55E}"/>
              </a:ext>
            </a:extLst>
          </p:cNvPr>
          <p:cNvPicPr>
            <a:picLocks noChangeAspect="1"/>
          </p:cNvPicPr>
          <p:nvPr/>
        </p:nvPicPr>
        <p:blipFill rotWithShape="1">
          <a:blip r:embed="rId4">
            <a:extLst>
              <a:ext uri="{28A0092B-C50C-407E-A947-70E740481C1C}">
                <a14:useLocalDpi xmlns:a14="http://schemas.microsoft.com/office/drawing/2010/main" val="0"/>
              </a:ext>
            </a:extLst>
          </a:blip>
          <a:srcRect t="8584" r="837" b="7748"/>
          <a:stretch/>
        </p:blipFill>
        <p:spPr>
          <a:xfrm>
            <a:off x="0" y="0"/>
            <a:ext cx="12192000" cy="6858000"/>
          </a:xfrm>
          <a:prstGeom prst="rect">
            <a:avLst/>
          </a:prstGeom>
        </p:spPr>
      </p:pic>
      <p:sp>
        <p:nvSpPr>
          <p:cNvPr id="11" name="Rectangle 10">
            <a:extLst>
              <a:ext uri="{FF2B5EF4-FFF2-40B4-BE49-F238E27FC236}">
                <a16:creationId xmlns:a16="http://schemas.microsoft.com/office/drawing/2014/main" id="{E0888BA8-9972-44D0-9281-722A6B1A827E}"/>
              </a:ext>
            </a:extLst>
          </p:cNvPr>
          <p:cNvSpPr/>
          <p:nvPr/>
        </p:nvSpPr>
        <p:spPr>
          <a:xfrm>
            <a:off x="3101768" y="2090172"/>
            <a:ext cx="5782740" cy="2827817"/>
          </a:xfrm>
          <a:prstGeom prst="rect">
            <a:avLst/>
          </a:prstGeom>
          <a:solidFill>
            <a:schemeClr val="bg1">
              <a:alpha val="6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F4FC737B-D1DD-449B-A35F-742EB4E48095}"/>
              </a:ext>
            </a:extLst>
          </p:cNvPr>
          <p:cNvSpPr/>
          <p:nvPr/>
        </p:nvSpPr>
        <p:spPr>
          <a:xfrm>
            <a:off x="3101768" y="2175692"/>
            <a:ext cx="5782740" cy="2739211"/>
          </a:xfrm>
          <a:prstGeom prst="rect">
            <a:avLst/>
          </a:prstGeom>
        </p:spPr>
        <p:txBody>
          <a:bodyPr wrap="square">
            <a:spAutoFit/>
          </a:bodyPr>
          <a:lstStyle/>
          <a:p>
            <a:pPr algn="ctr"/>
            <a:r>
              <a:rPr lang="en-US" sz="3200" dirty="0"/>
              <a:t>What can we conclude?</a:t>
            </a:r>
            <a:r>
              <a:rPr lang="en-US" sz="2800" dirty="0"/>
              <a:t> </a:t>
            </a:r>
            <a:br>
              <a:rPr lang="en-US" sz="2400" dirty="0"/>
            </a:br>
            <a:endParaRPr lang="en-US" sz="1000" dirty="0"/>
          </a:p>
          <a:p>
            <a:pPr algn="ctr"/>
            <a:r>
              <a:rPr lang="en-US" sz="2400" dirty="0"/>
              <a:t>The Shroud of Turin not only affirms the likelihood of </a:t>
            </a:r>
            <a:r>
              <a:rPr lang="en-US" sz="2400" b="1" dirty="0"/>
              <a:t>Jesus’ spiritual resurrection</a:t>
            </a:r>
            <a:r>
              <a:rPr lang="en-US" sz="2400" dirty="0"/>
              <a:t>,</a:t>
            </a:r>
          </a:p>
          <a:p>
            <a:pPr algn="ctr"/>
            <a:r>
              <a:rPr lang="en-US" sz="1000" dirty="0"/>
              <a:t> </a:t>
            </a:r>
            <a:br>
              <a:rPr lang="en-US" sz="1000" dirty="0"/>
            </a:br>
            <a:r>
              <a:rPr lang="en-US" sz="2400" dirty="0"/>
              <a:t>it also implies the accuracy </a:t>
            </a:r>
            <a:br>
              <a:rPr lang="en-US" sz="2400" dirty="0"/>
            </a:br>
            <a:r>
              <a:rPr lang="en-US" sz="2400" dirty="0"/>
              <a:t>of the </a:t>
            </a:r>
            <a:r>
              <a:rPr lang="en-US" sz="2400" b="1" dirty="0"/>
              <a:t>Gospel resurrection narratives </a:t>
            </a:r>
            <a:br>
              <a:rPr lang="en-US" sz="2400" dirty="0"/>
            </a:br>
            <a:r>
              <a:rPr lang="en-US" sz="2400" dirty="0"/>
              <a:t>and </a:t>
            </a:r>
            <a:r>
              <a:rPr lang="en-US" sz="2400" b="1" dirty="0"/>
              <a:t>St. Paul’s testimony.</a:t>
            </a:r>
          </a:p>
        </p:txBody>
      </p:sp>
    </p:spTree>
    <p:extLst>
      <p:ext uri="{BB962C8B-B14F-4D97-AF65-F5344CB8AC3E}">
        <p14:creationId xmlns:p14="http://schemas.microsoft.com/office/powerpoint/2010/main" val="405102195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06D19B73-E859-44CF-AE41-072A77DA6EF0}"/>
              </a:ext>
            </a:extLst>
          </p:cNvPr>
          <p:cNvPicPr>
            <a:picLocks noChangeAspect="1"/>
          </p:cNvPicPr>
          <p:nvPr/>
        </p:nvPicPr>
        <p:blipFill rotWithShape="1">
          <a:blip r:embed="rId3">
            <a:extLst>
              <a:ext uri="{28A0092B-C50C-407E-A947-70E740481C1C}">
                <a14:useLocalDpi xmlns:a14="http://schemas.microsoft.com/office/drawing/2010/main" val="0"/>
              </a:ext>
            </a:extLst>
          </a:blip>
          <a:srcRect l="-1" t="3677" r="-1" b="3677"/>
          <a:stretch/>
        </p:blipFill>
        <p:spPr>
          <a:xfrm>
            <a:off x="1" y="0"/>
            <a:ext cx="12192000" cy="6858000"/>
          </a:xfrm>
          <a:prstGeom prst="rect">
            <a:avLst/>
          </a:prstGeom>
        </p:spPr>
      </p:pic>
      <p:sp>
        <p:nvSpPr>
          <p:cNvPr id="7" name="Rectangle 6">
            <a:extLst>
              <a:ext uri="{FF2B5EF4-FFF2-40B4-BE49-F238E27FC236}">
                <a16:creationId xmlns:a16="http://schemas.microsoft.com/office/drawing/2014/main" id="{A525201B-7AB4-4296-8895-48258EDEDDAE}"/>
              </a:ext>
            </a:extLst>
          </p:cNvPr>
          <p:cNvSpPr/>
          <p:nvPr/>
        </p:nvSpPr>
        <p:spPr>
          <a:xfrm>
            <a:off x="5388429" y="1841250"/>
            <a:ext cx="6248400" cy="1569660"/>
          </a:xfrm>
          <a:prstGeom prst="rect">
            <a:avLst/>
          </a:prstGeom>
        </p:spPr>
        <p:txBody>
          <a:bodyPr wrap="square">
            <a:spAutoFit/>
          </a:bodyPr>
          <a:lstStyle/>
          <a:p>
            <a:r>
              <a:rPr lang="en-US" sz="2400" dirty="0">
                <a:solidFill>
                  <a:schemeClr val="bg1">
                    <a:lumMod val="85000"/>
                  </a:schemeClr>
                </a:solidFill>
                <a:latin typeface="Tw Cen MT" panose="020B0602020104020603" pitchFamily="34" charset="0"/>
              </a:rPr>
              <a:t>Given all this, we might </a:t>
            </a:r>
            <a:r>
              <a:rPr lang="en-US" sz="2400" b="1" dirty="0">
                <a:solidFill>
                  <a:schemeClr val="bg1">
                    <a:lumMod val="85000"/>
                  </a:schemeClr>
                </a:solidFill>
                <a:latin typeface="Tw Cen MT" panose="020B0602020104020603" pitchFamily="34" charset="0"/>
              </a:rPr>
              <a:t>reasonably infer </a:t>
            </a:r>
            <a:br>
              <a:rPr lang="en-US" sz="2400" dirty="0">
                <a:solidFill>
                  <a:schemeClr val="bg1">
                    <a:lumMod val="85000"/>
                  </a:schemeClr>
                </a:solidFill>
                <a:latin typeface="Tw Cen MT" panose="020B0602020104020603" pitchFamily="34" charset="0"/>
              </a:rPr>
            </a:br>
            <a:r>
              <a:rPr lang="en-US" sz="2400" dirty="0">
                <a:solidFill>
                  <a:schemeClr val="bg1">
                    <a:lumMod val="85000"/>
                  </a:schemeClr>
                </a:solidFill>
                <a:latin typeface="Tw Cen MT" panose="020B0602020104020603" pitchFamily="34" charset="0"/>
              </a:rPr>
              <a:t>that the Shroud is the burial cloth of Jesus – </a:t>
            </a:r>
            <a:br>
              <a:rPr lang="en-US" sz="2400" dirty="0">
                <a:solidFill>
                  <a:schemeClr val="bg1">
                    <a:lumMod val="85000"/>
                  </a:schemeClr>
                </a:solidFill>
                <a:latin typeface="Tw Cen MT" panose="020B0602020104020603" pitchFamily="34" charset="0"/>
              </a:rPr>
            </a:br>
            <a:r>
              <a:rPr lang="en-US" sz="2400" dirty="0">
                <a:solidFill>
                  <a:schemeClr val="bg1">
                    <a:lumMod val="85000"/>
                  </a:schemeClr>
                </a:solidFill>
                <a:latin typeface="Tw Cen MT" panose="020B0602020104020603" pitchFamily="34" charset="0"/>
              </a:rPr>
              <a:t>a relic of his crucifixion </a:t>
            </a:r>
            <a:br>
              <a:rPr lang="en-US" sz="2400" dirty="0">
                <a:solidFill>
                  <a:schemeClr val="bg1">
                    <a:lumMod val="85000"/>
                  </a:schemeClr>
                </a:solidFill>
                <a:latin typeface="Tw Cen MT" panose="020B0602020104020603" pitchFamily="34" charset="0"/>
              </a:rPr>
            </a:br>
            <a:r>
              <a:rPr lang="en-US" sz="2400" dirty="0">
                <a:solidFill>
                  <a:schemeClr val="bg1">
                    <a:lumMod val="85000"/>
                  </a:schemeClr>
                </a:solidFill>
                <a:latin typeface="Tw Cen MT" panose="020B0602020104020603" pitchFamily="34" charset="0"/>
              </a:rPr>
              <a:t>and his glorious spiritual resurrection.</a:t>
            </a:r>
          </a:p>
        </p:txBody>
      </p:sp>
      <p:sp>
        <p:nvSpPr>
          <p:cNvPr id="10" name="Rectangle 9">
            <a:extLst>
              <a:ext uri="{FF2B5EF4-FFF2-40B4-BE49-F238E27FC236}">
                <a16:creationId xmlns:a16="http://schemas.microsoft.com/office/drawing/2014/main" id="{30BD2277-4A81-4047-BEB3-F617ABEFCD5D}"/>
              </a:ext>
            </a:extLst>
          </p:cNvPr>
          <p:cNvSpPr/>
          <p:nvPr/>
        </p:nvSpPr>
        <p:spPr>
          <a:xfrm>
            <a:off x="5312229" y="4763405"/>
            <a:ext cx="7630886" cy="1569660"/>
          </a:xfrm>
          <a:prstGeom prst="rect">
            <a:avLst/>
          </a:prstGeom>
        </p:spPr>
        <p:txBody>
          <a:bodyPr wrap="square">
            <a:spAutoFit/>
          </a:bodyPr>
          <a:lstStyle/>
          <a:p>
            <a:r>
              <a:rPr lang="en-US" sz="2400" dirty="0">
                <a:solidFill>
                  <a:schemeClr val="bg1">
                    <a:lumMod val="85000"/>
                  </a:schemeClr>
                </a:solidFill>
                <a:latin typeface="Tw Cen MT" panose="020B0602020104020603" pitchFamily="34" charset="0"/>
              </a:rPr>
              <a:t>In conclusion, the Shroud can give </a:t>
            </a:r>
            <a:br>
              <a:rPr lang="en-US" sz="2400" dirty="0">
                <a:solidFill>
                  <a:schemeClr val="bg1">
                    <a:lumMod val="85000"/>
                  </a:schemeClr>
                </a:solidFill>
                <a:latin typeface="Tw Cen MT" panose="020B0602020104020603" pitchFamily="34" charset="0"/>
              </a:rPr>
            </a:br>
            <a:r>
              <a:rPr lang="en-US" sz="2400" dirty="0">
                <a:solidFill>
                  <a:schemeClr val="bg1">
                    <a:lumMod val="85000"/>
                  </a:schemeClr>
                </a:solidFill>
                <a:latin typeface="Tw Cen MT" panose="020B0602020104020603" pitchFamily="34" charset="0"/>
              </a:rPr>
              <a:t>plausible scientific evidence </a:t>
            </a:r>
            <a:br>
              <a:rPr lang="en-US" sz="2400" dirty="0">
                <a:solidFill>
                  <a:schemeClr val="bg1">
                    <a:lumMod val="85000"/>
                  </a:schemeClr>
                </a:solidFill>
                <a:latin typeface="Tw Cen MT" panose="020B0602020104020603" pitchFamily="34" charset="0"/>
              </a:rPr>
            </a:br>
            <a:r>
              <a:rPr lang="en-US" sz="2400" dirty="0">
                <a:solidFill>
                  <a:schemeClr val="bg1">
                    <a:lumMod val="85000"/>
                  </a:schemeClr>
                </a:solidFill>
                <a:latin typeface="Tw Cen MT" panose="020B0602020104020603" pitchFamily="34" charset="0"/>
              </a:rPr>
              <a:t>that </a:t>
            </a:r>
            <a:r>
              <a:rPr lang="en-US" sz="2400" b="1" dirty="0">
                <a:solidFill>
                  <a:schemeClr val="bg1">
                    <a:lumMod val="85000"/>
                  </a:schemeClr>
                </a:solidFill>
                <a:latin typeface="Tw Cen MT" panose="020B0602020104020603" pitchFamily="34" charset="0"/>
              </a:rPr>
              <a:t>deepens</a:t>
            </a:r>
            <a:r>
              <a:rPr lang="en-US" sz="2400" dirty="0">
                <a:solidFill>
                  <a:schemeClr val="bg1">
                    <a:lumMod val="85000"/>
                  </a:schemeClr>
                </a:solidFill>
                <a:latin typeface="Tw Cen MT" panose="020B0602020104020603" pitchFamily="34" charset="0"/>
              </a:rPr>
              <a:t> our understanding of Jesus' life, </a:t>
            </a:r>
            <a:br>
              <a:rPr lang="en-US" sz="2400" dirty="0">
                <a:solidFill>
                  <a:schemeClr val="bg1">
                    <a:lumMod val="85000"/>
                  </a:schemeClr>
                </a:solidFill>
                <a:latin typeface="Tw Cen MT" panose="020B0602020104020603" pitchFamily="34" charset="0"/>
              </a:rPr>
            </a:br>
            <a:r>
              <a:rPr lang="en-US" sz="2400" dirty="0">
                <a:solidFill>
                  <a:schemeClr val="bg1">
                    <a:lumMod val="85000"/>
                  </a:schemeClr>
                </a:solidFill>
                <a:latin typeface="Tw Cen MT" panose="020B0602020104020603" pitchFamily="34" charset="0"/>
              </a:rPr>
              <a:t>but our faith </a:t>
            </a:r>
            <a:r>
              <a:rPr lang="en-US" sz="2400" b="1" dirty="0">
                <a:solidFill>
                  <a:schemeClr val="bg1">
                    <a:lumMod val="85000"/>
                  </a:schemeClr>
                </a:solidFill>
                <a:latin typeface="Tw Cen MT" panose="020B0602020104020603" pitchFamily="34" charset="0"/>
              </a:rPr>
              <a:t>does not </a:t>
            </a:r>
            <a:r>
              <a:rPr lang="en-US" sz="2400" dirty="0">
                <a:solidFill>
                  <a:schemeClr val="bg1">
                    <a:lumMod val="85000"/>
                  </a:schemeClr>
                </a:solidFill>
                <a:latin typeface="Tw Cen MT" panose="020B0602020104020603" pitchFamily="34" charset="0"/>
              </a:rPr>
              <a:t>have to depend on it.</a:t>
            </a:r>
          </a:p>
        </p:txBody>
      </p:sp>
    </p:spTree>
    <p:extLst>
      <p:ext uri="{BB962C8B-B14F-4D97-AF65-F5344CB8AC3E}">
        <p14:creationId xmlns:p14="http://schemas.microsoft.com/office/powerpoint/2010/main" val="293808224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48EE61B-AEA8-42EF-A28B-6BE6CC587458}"/>
              </a:ext>
            </a:extLst>
          </p:cNvPr>
          <p:cNvPicPr>
            <a:picLocks noChangeAspect="1"/>
          </p:cNvPicPr>
          <p:nvPr/>
        </p:nvPicPr>
        <p:blipFill rotWithShape="1">
          <a:blip r:embed="rId3">
            <a:alphaModFix/>
            <a:extLst>
              <a:ext uri="{28A0092B-C50C-407E-A947-70E740481C1C}">
                <a14:useLocalDpi xmlns:a14="http://schemas.microsoft.com/office/drawing/2010/main" val="0"/>
              </a:ext>
            </a:extLst>
          </a:blip>
          <a:srcRect t="20744" r="20842" b="12467"/>
          <a:stretch/>
        </p:blipFill>
        <p:spPr>
          <a:xfrm>
            <a:off x="1" y="1"/>
            <a:ext cx="12192000" cy="6858000"/>
          </a:xfrm>
          <a:prstGeom prst="rect">
            <a:avLst/>
          </a:prstGeom>
        </p:spPr>
      </p:pic>
      <p:sp>
        <p:nvSpPr>
          <p:cNvPr id="5" name="Rectangle: Rounded Corners 4">
            <a:extLst>
              <a:ext uri="{FF2B5EF4-FFF2-40B4-BE49-F238E27FC236}">
                <a16:creationId xmlns:a16="http://schemas.microsoft.com/office/drawing/2014/main" id="{862EB9D9-8C06-492F-84A0-21A31D422068}"/>
              </a:ext>
            </a:extLst>
          </p:cNvPr>
          <p:cNvSpPr/>
          <p:nvPr/>
        </p:nvSpPr>
        <p:spPr>
          <a:xfrm>
            <a:off x="174172" y="2594919"/>
            <a:ext cx="11929944" cy="1915297"/>
          </a:xfrm>
          <a:prstGeom prst="roundRect">
            <a:avLst/>
          </a:prstGeom>
          <a:solidFill>
            <a:schemeClr val="accent6">
              <a:lumMod val="60000"/>
              <a:lumOff val="40000"/>
              <a:alpha val="86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EEE799D9-F098-4CCF-951E-1A564C157D1B}"/>
              </a:ext>
            </a:extLst>
          </p:cNvPr>
          <p:cNvSpPr/>
          <p:nvPr/>
        </p:nvSpPr>
        <p:spPr>
          <a:xfrm>
            <a:off x="761813" y="2986627"/>
            <a:ext cx="11256015" cy="1569660"/>
          </a:xfrm>
          <a:prstGeom prst="rect">
            <a:avLst/>
          </a:prstGeom>
        </p:spPr>
        <p:txBody>
          <a:bodyPr wrap="square">
            <a:spAutoFit/>
          </a:bodyPr>
          <a:lstStyle/>
          <a:p>
            <a:r>
              <a:rPr lang="en-US" sz="3200" dirty="0"/>
              <a:t>With the person beside you, </a:t>
            </a:r>
            <a:r>
              <a:rPr lang="en-US" sz="3200" b="1" dirty="0"/>
              <a:t>list</a:t>
            </a:r>
            <a:r>
              <a:rPr lang="en-US" sz="3200" dirty="0"/>
              <a:t> at least 3 points </a:t>
            </a:r>
            <a:br>
              <a:rPr lang="en-US" sz="3200" dirty="0"/>
            </a:br>
            <a:r>
              <a:rPr lang="en-US" sz="3200" dirty="0"/>
              <a:t>as to why the Shroud affirms the resurrection for further class discussion.</a:t>
            </a:r>
            <a:endParaRPr lang="en-US" sz="3200" dirty="0">
              <a:latin typeface="Tw Cen MT" panose="020B0602020104020603" pitchFamily="34" charset="0"/>
            </a:endParaRPr>
          </a:p>
        </p:txBody>
      </p:sp>
      <p:sp>
        <p:nvSpPr>
          <p:cNvPr id="8" name="TextBox 7">
            <a:extLst>
              <a:ext uri="{FF2B5EF4-FFF2-40B4-BE49-F238E27FC236}">
                <a16:creationId xmlns:a16="http://schemas.microsoft.com/office/drawing/2014/main" id="{3FAC6481-0943-455B-9213-E13E0532B339}"/>
              </a:ext>
            </a:extLst>
          </p:cNvPr>
          <p:cNvSpPr txBox="1"/>
          <p:nvPr/>
        </p:nvSpPr>
        <p:spPr>
          <a:xfrm>
            <a:off x="1121441" y="1671589"/>
            <a:ext cx="2371162" cy="923330"/>
          </a:xfrm>
          <a:prstGeom prst="rect">
            <a:avLst/>
          </a:prstGeom>
          <a:noFill/>
        </p:spPr>
        <p:txBody>
          <a:bodyPr wrap="none" rtlCol="0">
            <a:spAutoFit/>
          </a:bodyPr>
          <a:lstStyle/>
          <a:p>
            <a:r>
              <a:rPr lang="en-US" sz="5400" b="1" dirty="0">
                <a:solidFill>
                  <a:schemeClr val="bg1"/>
                </a:solidFill>
              </a:rPr>
              <a:t>Activity</a:t>
            </a:r>
          </a:p>
        </p:txBody>
      </p:sp>
    </p:spTree>
    <p:extLst>
      <p:ext uri="{BB962C8B-B14F-4D97-AF65-F5344CB8AC3E}">
        <p14:creationId xmlns:p14="http://schemas.microsoft.com/office/powerpoint/2010/main" val="89357738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descr="Picture 6">
            <a:extLst>
              <a:ext uri="{FF2B5EF4-FFF2-40B4-BE49-F238E27FC236}">
                <a16:creationId xmlns:a16="http://schemas.microsoft.com/office/drawing/2014/main" id="{43F62025-1AF8-449E-91A6-EA4FDF2F8D0A}"/>
              </a:ext>
            </a:extLst>
          </p:cNvPr>
          <p:cNvPicPr>
            <a:picLocks noChangeAspect="1"/>
          </p:cNvPicPr>
          <p:nvPr/>
        </p:nvPicPr>
        <p:blipFill>
          <a:blip r:embed="rId3">
            <a:duotone>
              <a:schemeClr val="bg2">
                <a:shade val="45000"/>
                <a:satMod val="135000"/>
              </a:schemeClr>
              <a:prstClr val="white"/>
            </a:duotone>
            <a:alphaModFix amt="36000"/>
          </a:blip>
          <a:stretch>
            <a:fillRect/>
          </a:stretch>
        </p:blipFill>
        <p:spPr>
          <a:xfrm>
            <a:off x="0" y="-1656"/>
            <a:ext cx="12192000" cy="6870731"/>
          </a:xfrm>
          <a:prstGeom prst="rect">
            <a:avLst/>
          </a:prstGeom>
          <a:solidFill>
            <a:srgbClr val="E7A2A3">
              <a:alpha val="34000"/>
            </a:srgbClr>
          </a:solidFill>
          <a:ln w="12700">
            <a:miter lim="400000"/>
          </a:ln>
        </p:spPr>
      </p:pic>
      <p:sp>
        <p:nvSpPr>
          <p:cNvPr id="3" name="Rectangle 2">
            <a:extLst>
              <a:ext uri="{FF2B5EF4-FFF2-40B4-BE49-F238E27FC236}">
                <a16:creationId xmlns:a16="http://schemas.microsoft.com/office/drawing/2014/main" id="{D627048E-74BD-41BC-B0E8-A993FE1A3C93}"/>
              </a:ext>
            </a:extLst>
          </p:cNvPr>
          <p:cNvSpPr/>
          <p:nvPr/>
        </p:nvSpPr>
        <p:spPr>
          <a:xfrm>
            <a:off x="0" y="0"/>
            <a:ext cx="12192000" cy="6858000"/>
          </a:xfrm>
          <a:prstGeom prst="rect">
            <a:avLst/>
          </a:prstGeom>
          <a:solidFill>
            <a:srgbClr val="92D050">
              <a:alpha val="7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Picture 13" hidden="1">
            <a:extLst>
              <a:ext uri="{FF2B5EF4-FFF2-40B4-BE49-F238E27FC236}">
                <a16:creationId xmlns:a16="http://schemas.microsoft.com/office/drawing/2014/main" id="{F0D9DE02-2483-4FF2-AE57-33E5654841FA}"/>
              </a:ext>
            </a:extLst>
          </p:cNvPr>
          <p:cNvPicPr>
            <a:picLocks noChangeAspect="1"/>
          </p:cNvPicPr>
          <p:nvPr/>
        </p:nvPicPr>
        <p:blipFill rotWithShape="1">
          <a:blip r:embed="rId4">
            <a:extLst>
              <a:ext uri="{28A0092B-C50C-407E-A947-70E740481C1C}">
                <a14:useLocalDpi xmlns:a14="http://schemas.microsoft.com/office/drawing/2010/main" val="0"/>
              </a:ext>
            </a:extLst>
          </a:blip>
          <a:srcRect t="10152" r="45098" b="43525"/>
          <a:stretch/>
        </p:blipFill>
        <p:spPr>
          <a:xfrm>
            <a:off x="-4" y="-11291"/>
            <a:ext cx="12192003" cy="6858000"/>
          </a:xfrm>
          <a:prstGeom prst="rect">
            <a:avLst/>
          </a:prstGeom>
        </p:spPr>
      </p:pic>
      <p:pic>
        <p:nvPicPr>
          <p:cNvPr id="15" name="Picture 14">
            <a:extLst>
              <a:ext uri="{FF2B5EF4-FFF2-40B4-BE49-F238E27FC236}">
                <a16:creationId xmlns:a16="http://schemas.microsoft.com/office/drawing/2014/main" id="{5DFAF17F-F796-408A-B7A1-76E0BEFBD4B0}"/>
              </a:ext>
            </a:extLst>
          </p:cNvPr>
          <p:cNvPicPr>
            <a:picLocks noChangeAspect="1"/>
          </p:cNvPicPr>
          <p:nvPr/>
        </p:nvPicPr>
        <p:blipFill rotWithShape="1">
          <a:blip r:embed="rId5">
            <a:extLst>
              <a:ext uri="{28A0092B-C50C-407E-A947-70E740481C1C}">
                <a14:useLocalDpi xmlns:a14="http://schemas.microsoft.com/office/drawing/2010/main" val="0"/>
              </a:ext>
            </a:extLst>
          </a:blip>
          <a:srcRect t="19717" r="34394" b="24928"/>
          <a:stretch/>
        </p:blipFill>
        <p:spPr>
          <a:xfrm>
            <a:off x="-2" y="-11291"/>
            <a:ext cx="12192000" cy="6858000"/>
          </a:xfrm>
          <a:prstGeom prst="rect">
            <a:avLst/>
          </a:prstGeom>
        </p:spPr>
      </p:pic>
      <p:sp>
        <p:nvSpPr>
          <p:cNvPr id="13" name="Rectangle 12">
            <a:extLst>
              <a:ext uri="{FF2B5EF4-FFF2-40B4-BE49-F238E27FC236}">
                <a16:creationId xmlns:a16="http://schemas.microsoft.com/office/drawing/2014/main" id="{C7BBA1EE-0B3D-42A7-9032-AC271DD43B9A}"/>
              </a:ext>
            </a:extLst>
          </p:cNvPr>
          <p:cNvSpPr/>
          <p:nvPr/>
        </p:nvSpPr>
        <p:spPr>
          <a:xfrm>
            <a:off x="160851" y="2953097"/>
            <a:ext cx="11870293" cy="3693802"/>
          </a:xfrm>
          <a:prstGeom prst="rect">
            <a:avLst/>
          </a:prstGeom>
          <a:solidFill>
            <a:schemeClr val="bg2">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410241D1-E15C-42C1-865F-9FDE50C5210D}"/>
              </a:ext>
            </a:extLst>
          </p:cNvPr>
          <p:cNvSpPr/>
          <p:nvPr/>
        </p:nvSpPr>
        <p:spPr>
          <a:xfrm>
            <a:off x="294604" y="3098875"/>
            <a:ext cx="7329269" cy="1384995"/>
          </a:xfrm>
          <a:prstGeom prst="rect">
            <a:avLst/>
          </a:prstGeom>
        </p:spPr>
        <p:txBody>
          <a:bodyPr wrap="square">
            <a:spAutoFit/>
          </a:bodyPr>
          <a:lstStyle/>
          <a:p>
            <a:r>
              <a:rPr lang="en-US" sz="2800" dirty="0">
                <a:latin typeface="Tw Cen MT" panose="020B0602020104020603" pitchFamily="34" charset="0"/>
              </a:rPr>
              <a:t>Various tests done on the shroud suggest </a:t>
            </a:r>
          </a:p>
          <a:p>
            <a:r>
              <a:rPr lang="en-US" sz="2800" dirty="0">
                <a:latin typeface="Tw Cen MT" panose="020B0602020104020603" pitchFamily="34" charset="0"/>
              </a:rPr>
              <a:t>that it could be the burial shroud of Christ, </a:t>
            </a:r>
          </a:p>
          <a:p>
            <a:r>
              <a:rPr lang="en-US" sz="2800" dirty="0">
                <a:latin typeface="Tw Cen MT" panose="020B0602020104020603" pitchFamily="34" charset="0"/>
              </a:rPr>
              <a:t>due to the combination of three kinds of evidence:  </a:t>
            </a:r>
          </a:p>
        </p:txBody>
      </p:sp>
      <p:sp>
        <p:nvSpPr>
          <p:cNvPr id="8" name="Rectangle 7">
            <a:extLst>
              <a:ext uri="{FF2B5EF4-FFF2-40B4-BE49-F238E27FC236}">
                <a16:creationId xmlns:a16="http://schemas.microsoft.com/office/drawing/2014/main" id="{66637A0C-6DC6-4D62-B957-7449462A0BE0}"/>
              </a:ext>
            </a:extLst>
          </p:cNvPr>
          <p:cNvSpPr/>
          <p:nvPr/>
        </p:nvSpPr>
        <p:spPr>
          <a:xfrm>
            <a:off x="160849" y="4483870"/>
            <a:ext cx="12031149" cy="2677656"/>
          </a:xfrm>
          <a:prstGeom prst="rect">
            <a:avLst/>
          </a:prstGeom>
        </p:spPr>
        <p:txBody>
          <a:bodyPr wrap="square">
            <a:spAutoFit/>
          </a:bodyPr>
          <a:lstStyle/>
          <a:p>
            <a:pPr marL="285750" indent="-285750">
              <a:buFont typeface="Arial" panose="020B0604020202020204" pitchFamily="34" charset="0"/>
              <a:buChar char="•"/>
            </a:pPr>
            <a:r>
              <a:rPr lang="en-US" sz="2800" b="1" dirty="0">
                <a:solidFill>
                  <a:schemeClr val="bg1">
                    <a:lumMod val="65000"/>
                  </a:schemeClr>
                </a:solidFill>
                <a:latin typeface="Tw Cen MT" panose="020B0602020104020603" pitchFamily="34" charset="0"/>
              </a:rPr>
              <a:t>Anatomical details that correspond to the unusual set of injuries described in the gospels, historical Roman-style crucifixions, and relative images of Christ</a:t>
            </a:r>
          </a:p>
          <a:p>
            <a:pPr marL="285750" indent="-285750">
              <a:buFont typeface="Arial" panose="020B0604020202020204" pitchFamily="34" charset="0"/>
              <a:buChar char="•"/>
            </a:pPr>
            <a:r>
              <a:rPr lang="en-US" sz="2800" b="1" dirty="0">
                <a:solidFill>
                  <a:schemeClr val="bg1">
                    <a:lumMod val="65000"/>
                  </a:schemeClr>
                </a:solidFill>
                <a:latin typeface="Tw Cen MT" panose="020B0602020104020603" pitchFamily="34" charset="0"/>
              </a:rPr>
              <a:t>Ultra, ultra high-energy image formation implying a spiritual and glorious Resurrection</a:t>
            </a:r>
          </a:p>
          <a:p>
            <a:pPr marL="285750" indent="-285750">
              <a:buFont typeface="Arial" panose="020B0604020202020204" pitchFamily="34" charset="0"/>
              <a:buChar char="•"/>
            </a:pPr>
            <a:r>
              <a:rPr lang="en-US" sz="2800" b="1" dirty="0">
                <a:latin typeface="Tw Cen MT" panose="020B0602020104020603" pitchFamily="34" charset="0"/>
              </a:rPr>
              <a:t>Dating analyses </a:t>
            </a:r>
            <a:r>
              <a:rPr lang="en-US" sz="2800" dirty="0">
                <a:latin typeface="Tw Cen MT" panose="020B0602020104020603" pitchFamily="34" charset="0"/>
              </a:rPr>
              <a:t>that place it at the time of Christ</a:t>
            </a:r>
          </a:p>
          <a:p>
            <a:pPr marL="285750" indent="-285750">
              <a:buFont typeface="Arial" panose="020B0604020202020204" pitchFamily="34" charset="0"/>
              <a:buChar char="•"/>
            </a:pPr>
            <a:endParaRPr lang="en-US" sz="2800" dirty="0">
              <a:latin typeface="Tw Cen MT" panose="020B0602020104020603" pitchFamily="34" charset="0"/>
            </a:endParaRPr>
          </a:p>
        </p:txBody>
      </p:sp>
    </p:spTree>
    <p:extLst>
      <p:ext uri="{BB962C8B-B14F-4D97-AF65-F5344CB8AC3E}">
        <p14:creationId xmlns:p14="http://schemas.microsoft.com/office/powerpoint/2010/main" val="196996161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descr="Picture 6">
            <a:extLst>
              <a:ext uri="{FF2B5EF4-FFF2-40B4-BE49-F238E27FC236}">
                <a16:creationId xmlns:a16="http://schemas.microsoft.com/office/drawing/2014/main" id="{43F62025-1AF8-449E-91A6-EA4FDF2F8D0A}"/>
              </a:ext>
            </a:extLst>
          </p:cNvPr>
          <p:cNvPicPr>
            <a:picLocks noChangeAspect="1"/>
          </p:cNvPicPr>
          <p:nvPr/>
        </p:nvPicPr>
        <p:blipFill>
          <a:blip r:embed="rId5">
            <a:duotone>
              <a:schemeClr val="bg2">
                <a:shade val="45000"/>
                <a:satMod val="135000"/>
              </a:schemeClr>
              <a:prstClr val="white"/>
            </a:duotone>
            <a:alphaModFix amt="36000"/>
          </a:blip>
          <a:stretch>
            <a:fillRect/>
          </a:stretch>
        </p:blipFill>
        <p:spPr>
          <a:xfrm>
            <a:off x="0" y="-1656"/>
            <a:ext cx="12192000" cy="6870731"/>
          </a:xfrm>
          <a:prstGeom prst="rect">
            <a:avLst/>
          </a:prstGeom>
          <a:solidFill>
            <a:srgbClr val="E7A2A3">
              <a:alpha val="34000"/>
            </a:srgbClr>
          </a:solidFill>
          <a:ln w="12700">
            <a:miter lim="400000"/>
          </a:ln>
        </p:spPr>
      </p:pic>
      <p:sp>
        <p:nvSpPr>
          <p:cNvPr id="3" name="Rectangle 2">
            <a:extLst>
              <a:ext uri="{FF2B5EF4-FFF2-40B4-BE49-F238E27FC236}">
                <a16:creationId xmlns:a16="http://schemas.microsoft.com/office/drawing/2014/main" id="{D627048E-74BD-41BC-B0E8-A993FE1A3C93}"/>
              </a:ext>
            </a:extLst>
          </p:cNvPr>
          <p:cNvSpPr/>
          <p:nvPr/>
        </p:nvSpPr>
        <p:spPr>
          <a:xfrm>
            <a:off x="0" y="0"/>
            <a:ext cx="12192000" cy="6858000"/>
          </a:xfrm>
          <a:prstGeom prst="rect">
            <a:avLst/>
          </a:prstGeom>
          <a:solidFill>
            <a:srgbClr val="92D050">
              <a:alpha val="7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a:extLst>
              <a:ext uri="{FF2B5EF4-FFF2-40B4-BE49-F238E27FC236}">
                <a16:creationId xmlns:a16="http://schemas.microsoft.com/office/drawing/2014/main" id="{6F54BB0B-0C0D-4C99-88EB-BA0D5970A30E}"/>
              </a:ext>
            </a:extLst>
          </p:cNvPr>
          <p:cNvPicPr>
            <a:picLocks noChangeAspect="1"/>
          </p:cNvPicPr>
          <p:nvPr/>
        </p:nvPicPr>
        <p:blipFill rotWithShape="1">
          <a:blip r:embed="rId6">
            <a:extLst>
              <a:ext uri="{28A0092B-C50C-407E-A947-70E740481C1C}">
                <a14:useLocalDpi xmlns:a14="http://schemas.microsoft.com/office/drawing/2010/main" val="0"/>
              </a:ext>
            </a:extLst>
          </a:blip>
          <a:srcRect l="92" t="20119" r="1" b="20212"/>
          <a:stretch/>
        </p:blipFill>
        <p:spPr>
          <a:xfrm>
            <a:off x="0" y="0"/>
            <a:ext cx="12192000" cy="6858000"/>
          </a:xfrm>
          <a:prstGeom prst="rect">
            <a:avLst/>
          </a:prstGeom>
        </p:spPr>
      </p:pic>
      <p:sp>
        <p:nvSpPr>
          <p:cNvPr id="11" name="Rectangle 10">
            <a:extLst>
              <a:ext uri="{FF2B5EF4-FFF2-40B4-BE49-F238E27FC236}">
                <a16:creationId xmlns:a16="http://schemas.microsoft.com/office/drawing/2014/main" id="{B10A3666-5366-48D8-828E-F86E37F1DEC1}"/>
              </a:ext>
            </a:extLst>
          </p:cNvPr>
          <p:cNvSpPr/>
          <p:nvPr/>
        </p:nvSpPr>
        <p:spPr>
          <a:xfrm>
            <a:off x="1751425" y="3680631"/>
            <a:ext cx="8689149" cy="2713872"/>
          </a:xfrm>
          <a:prstGeom prst="rect">
            <a:avLst/>
          </a:prstGeom>
          <a:solidFill>
            <a:srgbClr val="443E40">
              <a:alpha val="7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CC46B62D-0AA7-463D-AE14-11E2DAE2B538}"/>
              </a:ext>
            </a:extLst>
          </p:cNvPr>
          <p:cNvSpPr/>
          <p:nvPr/>
        </p:nvSpPr>
        <p:spPr>
          <a:xfrm>
            <a:off x="4357188" y="1376221"/>
            <a:ext cx="3477619" cy="646332"/>
          </a:xfrm>
          <a:prstGeom prst="rect">
            <a:avLst/>
          </a:prstGeom>
          <a:solidFill>
            <a:srgbClr val="E7D59A">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3854D689-1AB2-4EC4-BBEE-ABCFB0C9F68D}"/>
              </a:ext>
            </a:extLst>
          </p:cNvPr>
          <p:cNvSpPr/>
          <p:nvPr/>
        </p:nvSpPr>
        <p:spPr>
          <a:xfrm>
            <a:off x="1751426" y="3681287"/>
            <a:ext cx="8689148" cy="3046988"/>
          </a:xfrm>
          <a:prstGeom prst="rect">
            <a:avLst/>
          </a:prstGeom>
        </p:spPr>
        <p:txBody>
          <a:bodyPr wrap="square">
            <a:spAutoFit/>
          </a:bodyPr>
          <a:lstStyle/>
          <a:p>
            <a:pPr algn="ctr"/>
            <a:r>
              <a:rPr lang="en-US" sz="2400" dirty="0">
                <a:solidFill>
                  <a:schemeClr val="bg2"/>
                </a:solidFill>
                <a:effectLst>
                  <a:outerShdw blurRad="38100" dist="38100" dir="2700000" algn="tl">
                    <a:srgbClr val="000000">
                      <a:alpha val="43137"/>
                    </a:srgbClr>
                  </a:outerShdw>
                </a:effectLst>
                <a:latin typeface="Tw Cen MT" panose="020B0602020104020603" pitchFamily="34" charset="0"/>
              </a:rPr>
              <a:t>Before we look at the new dating methods </a:t>
            </a:r>
            <a:br>
              <a:rPr lang="en-US" sz="2400" dirty="0">
                <a:solidFill>
                  <a:schemeClr val="bg2"/>
                </a:solidFill>
                <a:effectLst>
                  <a:outerShdw blurRad="38100" dist="38100" dir="2700000" algn="tl">
                    <a:srgbClr val="000000">
                      <a:alpha val="43137"/>
                    </a:srgbClr>
                  </a:outerShdw>
                </a:effectLst>
                <a:latin typeface="Tw Cen MT" panose="020B0602020104020603" pitchFamily="34" charset="0"/>
              </a:rPr>
            </a:br>
            <a:r>
              <a:rPr lang="en-US" sz="2400" dirty="0">
                <a:solidFill>
                  <a:schemeClr val="bg2"/>
                </a:solidFill>
                <a:effectLst>
                  <a:outerShdw blurRad="38100" dist="38100" dir="2700000" algn="tl">
                    <a:srgbClr val="000000">
                      <a:alpha val="43137"/>
                    </a:srgbClr>
                  </a:outerShdw>
                </a:effectLst>
                <a:latin typeface="Tw Cen MT" panose="020B0602020104020603" pitchFamily="34" charset="0"/>
              </a:rPr>
              <a:t>which place the Shroud in the time of Christ, </a:t>
            </a:r>
          </a:p>
          <a:p>
            <a:pPr algn="ctr"/>
            <a:r>
              <a:rPr lang="en-US" sz="2400" dirty="0">
                <a:solidFill>
                  <a:schemeClr val="bg2"/>
                </a:solidFill>
                <a:effectLst>
                  <a:outerShdw blurRad="38100" dist="38100" dir="2700000" algn="tl">
                    <a:srgbClr val="000000">
                      <a:alpha val="43137"/>
                    </a:srgbClr>
                  </a:outerShdw>
                </a:effectLst>
                <a:latin typeface="Tw Cen MT" panose="020B0602020104020603" pitchFamily="34" charset="0"/>
              </a:rPr>
              <a:t>we should address the one test that seems not to match these findings. </a:t>
            </a:r>
          </a:p>
          <a:p>
            <a:endParaRPr lang="en-US" sz="2400" dirty="0">
              <a:solidFill>
                <a:schemeClr val="bg2"/>
              </a:solidFill>
              <a:effectLst>
                <a:outerShdw blurRad="38100" dist="38100" dir="2700000" algn="tl">
                  <a:srgbClr val="000000">
                    <a:alpha val="43137"/>
                  </a:srgbClr>
                </a:outerShdw>
              </a:effectLst>
              <a:latin typeface="Tw Cen MT" panose="020B0602020104020603" pitchFamily="34" charset="0"/>
            </a:endParaRPr>
          </a:p>
          <a:p>
            <a:pPr algn="ctr"/>
            <a:r>
              <a:rPr lang="en-US" sz="2400" dirty="0">
                <a:solidFill>
                  <a:schemeClr val="bg2"/>
                </a:solidFill>
                <a:effectLst>
                  <a:outerShdw blurRad="38100" dist="38100" dir="2700000" algn="tl">
                    <a:srgbClr val="000000">
                      <a:alpha val="43137"/>
                    </a:srgbClr>
                  </a:outerShdw>
                </a:effectLst>
                <a:latin typeface="Tw Cen MT" panose="020B0602020104020603" pitchFamily="34" charset="0"/>
              </a:rPr>
              <a:t>A </a:t>
            </a:r>
            <a:r>
              <a:rPr lang="en-US" sz="2400" b="1" dirty="0">
                <a:solidFill>
                  <a:schemeClr val="bg2"/>
                </a:solidFill>
                <a:effectLst>
                  <a:outerShdw blurRad="38100" dist="38100" dir="2700000" algn="tl">
                    <a:srgbClr val="000000">
                      <a:alpha val="43137"/>
                    </a:srgbClr>
                  </a:outerShdw>
                </a:effectLst>
                <a:latin typeface="Tw Cen MT" panose="020B0602020104020603" pitchFamily="34" charset="0"/>
              </a:rPr>
              <a:t>radiocarbon-14 test </a:t>
            </a:r>
            <a:r>
              <a:rPr lang="en-US" sz="2400" dirty="0">
                <a:solidFill>
                  <a:schemeClr val="bg2"/>
                </a:solidFill>
                <a:effectLst>
                  <a:outerShdw blurRad="38100" dist="38100" dir="2700000" algn="tl">
                    <a:srgbClr val="000000">
                      <a:alpha val="43137"/>
                    </a:srgbClr>
                  </a:outerShdw>
                </a:effectLst>
                <a:latin typeface="Tw Cen MT" panose="020B0602020104020603" pitchFamily="34" charset="0"/>
              </a:rPr>
              <a:t>in 1988 </a:t>
            </a:r>
          </a:p>
          <a:p>
            <a:pPr algn="ctr"/>
            <a:r>
              <a:rPr lang="en-US" sz="2400" dirty="0">
                <a:solidFill>
                  <a:schemeClr val="bg2"/>
                </a:solidFill>
                <a:effectLst>
                  <a:outerShdw blurRad="38100" dist="38100" dir="2700000" algn="tl">
                    <a:srgbClr val="000000">
                      <a:alpha val="43137"/>
                    </a:srgbClr>
                  </a:outerShdw>
                </a:effectLst>
                <a:latin typeface="Tw Cen MT" panose="020B0602020104020603" pitchFamily="34" charset="0"/>
              </a:rPr>
              <a:t>took a sample of the shroud and dated it </a:t>
            </a:r>
            <a:br>
              <a:rPr lang="en-US" sz="2400" dirty="0">
                <a:solidFill>
                  <a:schemeClr val="bg2"/>
                </a:solidFill>
                <a:effectLst>
                  <a:outerShdw blurRad="38100" dist="38100" dir="2700000" algn="tl">
                    <a:srgbClr val="000000">
                      <a:alpha val="43137"/>
                    </a:srgbClr>
                  </a:outerShdw>
                </a:effectLst>
                <a:latin typeface="Tw Cen MT" panose="020B0602020104020603" pitchFamily="34" charset="0"/>
              </a:rPr>
            </a:br>
            <a:r>
              <a:rPr lang="en-US" sz="2400" dirty="0">
                <a:solidFill>
                  <a:schemeClr val="bg2"/>
                </a:solidFill>
                <a:effectLst>
                  <a:outerShdw blurRad="38100" dist="38100" dir="2700000" algn="tl">
                    <a:srgbClr val="000000">
                      <a:alpha val="43137"/>
                    </a:srgbClr>
                  </a:outerShdw>
                </a:effectLst>
                <a:latin typeface="Tw Cen MT" panose="020B0602020104020603" pitchFamily="34" charset="0"/>
              </a:rPr>
              <a:t>between </a:t>
            </a:r>
            <a:r>
              <a:rPr lang="en-US" sz="2400" b="1" dirty="0">
                <a:solidFill>
                  <a:schemeClr val="bg2"/>
                </a:solidFill>
                <a:effectLst>
                  <a:outerShdw blurRad="38100" dist="38100" dir="2700000" algn="tl">
                    <a:srgbClr val="000000">
                      <a:alpha val="43137"/>
                    </a:srgbClr>
                  </a:outerShdw>
                </a:effectLst>
                <a:latin typeface="Tw Cen MT" panose="020B0602020104020603" pitchFamily="34" charset="0"/>
              </a:rPr>
              <a:t>1260</a:t>
            </a:r>
            <a:r>
              <a:rPr lang="en-US" sz="2400" dirty="0">
                <a:solidFill>
                  <a:schemeClr val="bg2"/>
                </a:solidFill>
                <a:effectLst>
                  <a:outerShdw blurRad="38100" dist="38100" dir="2700000" algn="tl">
                    <a:srgbClr val="000000">
                      <a:alpha val="43137"/>
                    </a:srgbClr>
                  </a:outerShdw>
                </a:effectLst>
                <a:latin typeface="Tw Cen MT" panose="020B0602020104020603" pitchFamily="34" charset="0"/>
              </a:rPr>
              <a:t> and </a:t>
            </a:r>
            <a:r>
              <a:rPr lang="en-US" sz="2400" b="1" dirty="0">
                <a:solidFill>
                  <a:schemeClr val="bg2"/>
                </a:solidFill>
                <a:effectLst>
                  <a:outerShdw blurRad="38100" dist="38100" dir="2700000" algn="tl">
                    <a:srgbClr val="000000">
                      <a:alpha val="43137"/>
                    </a:srgbClr>
                  </a:outerShdw>
                </a:effectLst>
                <a:latin typeface="Tw Cen MT" panose="020B0602020104020603" pitchFamily="34" charset="0"/>
              </a:rPr>
              <a:t>1390 AD</a:t>
            </a:r>
            <a:r>
              <a:rPr lang="en-US" sz="2400" dirty="0">
                <a:solidFill>
                  <a:schemeClr val="bg2"/>
                </a:solidFill>
                <a:effectLst>
                  <a:outerShdw blurRad="38100" dist="38100" dir="2700000" algn="tl">
                    <a:srgbClr val="000000">
                      <a:alpha val="43137"/>
                    </a:srgbClr>
                  </a:outerShdw>
                </a:effectLst>
                <a:latin typeface="Tw Cen MT" panose="020B0602020104020603" pitchFamily="34" charset="0"/>
              </a:rPr>
              <a:t>.</a:t>
            </a:r>
          </a:p>
          <a:p>
            <a:endParaRPr lang="en-US" sz="2400" dirty="0">
              <a:solidFill>
                <a:schemeClr val="bg2"/>
              </a:solidFill>
              <a:latin typeface="Tw Cen MT" panose="020B0602020104020603" pitchFamily="34" charset="0"/>
            </a:endParaRPr>
          </a:p>
        </p:txBody>
      </p:sp>
      <p:sp>
        <p:nvSpPr>
          <p:cNvPr id="8" name="Rectangle 7">
            <a:extLst>
              <a:ext uri="{FF2B5EF4-FFF2-40B4-BE49-F238E27FC236}">
                <a16:creationId xmlns:a16="http://schemas.microsoft.com/office/drawing/2014/main" id="{D8CE51B0-A79D-4C33-BAEA-91EDEAB3AD26}"/>
              </a:ext>
            </a:extLst>
          </p:cNvPr>
          <p:cNvSpPr/>
          <p:nvPr/>
        </p:nvSpPr>
        <p:spPr>
          <a:xfrm>
            <a:off x="4357188" y="1319071"/>
            <a:ext cx="3477619" cy="646331"/>
          </a:xfrm>
          <a:prstGeom prst="rect">
            <a:avLst/>
          </a:prstGeom>
        </p:spPr>
        <p:txBody>
          <a:bodyPr wrap="none">
            <a:spAutoFit/>
          </a:bodyPr>
          <a:lstStyle/>
          <a:p>
            <a:r>
              <a:rPr lang="en-US" sz="3600" dirty="0">
                <a:effectLst>
                  <a:outerShdw blurRad="38100" dist="38100" dir="2700000" algn="tl">
                    <a:srgbClr val="000000">
                      <a:alpha val="43137"/>
                    </a:srgbClr>
                  </a:outerShdw>
                </a:effectLst>
                <a:latin typeface="Tw Cen MT" panose="020B0602020104020603" pitchFamily="34" charset="0"/>
              </a:rPr>
              <a:t>Dating the Shroud</a:t>
            </a:r>
          </a:p>
        </p:txBody>
      </p:sp>
      <p:pic>
        <p:nvPicPr>
          <p:cNvPr id="9" name="17" descr="17">
            <a:hlinkClick r:id="" action="ppaction://media"/>
            <a:extLst>
              <a:ext uri="{FF2B5EF4-FFF2-40B4-BE49-F238E27FC236}">
                <a16:creationId xmlns:a16="http://schemas.microsoft.com/office/drawing/2014/main" id="{F3EDFB97-2512-A743-952F-7CE37236BF22}"/>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5885820" y="7051001"/>
            <a:ext cx="812800" cy="812800"/>
          </a:xfrm>
          <a:prstGeom prst="rect">
            <a:avLst/>
          </a:prstGeom>
        </p:spPr>
      </p:pic>
    </p:spTree>
    <p:extLst>
      <p:ext uri="{BB962C8B-B14F-4D97-AF65-F5344CB8AC3E}">
        <p14:creationId xmlns:p14="http://schemas.microsoft.com/office/powerpoint/2010/main" val="2472152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7214"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9"/>
                </p:tgtEl>
              </p:cMediaNode>
            </p:audio>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0C019F8C-6A1B-4F2C-80EA-67DAC891E783}"/>
              </a:ext>
            </a:extLst>
          </p:cNvPr>
          <p:cNvPicPr>
            <a:picLocks noChangeAspect="1"/>
          </p:cNvPicPr>
          <p:nvPr/>
        </p:nvPicPr>
        <p:blipFill rotWithShape="1">
          <a:blip r:embed="rId5">
            <a:extLst>
              <a:ext uri="{28A0092B-C50C-407E-A947-70E740481C1C}">
                <a14:useLocalDpi xmlns:a14="http://schemas.microsoft.com/office/drawing/2010/main" val="0"/>
              </a:ext>
            </a:extLst>
          </a:blip>
          <a:srcRect t="13197" b="149"/>
          <a:stretch/>
        </p:blipFill>
        <p:spPr>
          <a:xfrm>
            <a:off x="-14910" y="11831"/>
            <a:ext cx="12206910" cy="6834337"/>
          </a:xfrm>
          <a:prstGeom prst="rect">
            <a:avLst/>
          </a:prstGeom>
        </p:spPr>
      </p:pic>
      <p:sp>
        <p:nvSpPr>
          <p:cNvPr id="2" name="Rectangle: Rounded Corners 1">
            <a:extLst>
              <a:ext uri="{FF2B5EF4-FFF2-40B4-BE49-F238E27FC236}">
                <a16:creationId xmlns:a16="http://schemas.microsoft.com/office/drawing/2014/main" id="{C4DA8C45-A4AA-4993-A468-DAB6B7A5F79E}"/>
              </a:ext>
            </a:extLst>
          </p:cNvPr>
          <p:cNvSpPr/>
          <p:nvPr/>
        </p:nvSpPr>
        <p:spPr>
          <a:xfrm>
            <a:off x="408754" y="410818"/>
            <a:ext cx="11242684" cy="5459937"/>
          </a:xfrm>
          <a:prstGeom prst="roundRect">
            <a:avLst/>
          </a:prstGeom>
          <a:solidFill>
            <a:schemeClr val="accent4">
              <a:lumMod val="40000"/>
              <a:lumOff val="60000"/>
              <a:alpha val="8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ubtitle 2">
            <a:extLst>
              <a:ext uri="{FF2B5EF4-FFF2-40B4-BE49-F238E27FC236}">
                <a16:creationId xmlns:a16="http://schemas.microsoft.com/office/drawing/2014/main" id="{1CCDCF0A-EF8A-438D-AFF5-6AF11F85351B}"/>
              </a:ext>
            </a:extLst>
          </p:cNvPr>
          <p:cNvSpPr txBox="1">
            <a:spLocks/>
          </p:cNvSpPr>
          <p:nvPr/>
        </p:nvSpPr>
        <p:spPr>
          <a:xfrm>
            <a:off x="387764" y="1325433"/>
            <a:ext cx="11395482" cy="476476"/>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3200" b="1" dirty="0">
                <a:effectLst>
                  <a:outerShdw blurRad="50800" dist="38100" dir="2700000" algn="tl" rotWithShape="0">
                    <a:prstClr val="black">
                      <a:alpha val="40000"/>
                    </a:prstClr>
                  </a:outerShdw>
                </a:effectLst>
                <a:latin typeface="Tw Cen MT" panose="020B0602020104020603" pitchFamily="34" charset="0"/>
              </a:rPr>
              <a:t>Radiocarbon-14 dating </a:t>
            </a:r>
            <a:r>
              <a:rPr lang="en-US" sz="3200" dirty="0">
                <a:effectLst>
                  <a:outerShdw blurRad="50800" dist="38100" dir="2700000" algn="tl" rotWithShape="0">
                    <a:prstClr val="black">
                      <a:alpha val="40000"/>
                    </a:prstClr>
                  </a:outerShdw>
                </a:effectLst>
                <a:latin typeface="Tw Cen MT" panose="020B0602020104020603" pitchFamily="34" charset="0"/>
              </a:rPr>
              <a:t>is a way of finding out the age of archaeological artefacts which contain carbons atoms</a:t>
            </a:r>
            <a:br>
              <a:rPr lang="en-US" sz="3200" dirty="0">
                <a:effectLst>
                  <a:outerShdw blurRad="50800" dist="38100" dir="2700000" algn="tl" rotWithShape="0">
                    <a:prstClr val="black">
                      <a:alpha val="40000"/>
                    </a:prstClr>
                  </a:outerShdw>
                </a:effectLst>
                <a:latin typeface="Tw Cen MT" panose="020B0602020104020603" pitchFamily="34" charset="0"/>
              </a:rPr>
            </a:br>
            <a:r>
              <a:rPr lang="en-US" sz="3200" dirty="0">
                <a:effectLst>
                  <a:outerShdw blurRad="50800" dist="38100" dir="2700000" algn="tl" rotWithShape="0">
                    <a:prstClr val="black">
                      <a:alpha val="40000"/>
                    </a:prstClr>
                  </a:outerShdw>
                </a:effectLst>
                <a:latin typeface="Tw Cen MT" panose="020B0602020104020603" pitchFamily="34" charset="0"/>
              </a:rPr>
              <a:t>e.g., wood, biological materials, ancient mummies, etc. </a:t>
            </a:r>
          </a:p>
          <a:p>
            <a:br>
              <a:rPr lang="en-US" sz="800" dirty="0">
                <a:effectLst>
                  <a:outerShdw blurRad="50800" dist="38100" dir="2700000" algn="tl" rotWithShape="0">
                    <a:prstClr val="black">
                      <a:alpha val="40000"/>
                    </a:prstClr>
                  </a:outerShdw>
                </a:effectLst>
                <a:latin typeface="Tw Cen MT" panose="020B0602020104020603" pitchFamily="34" charset="0"/>
              </a:rPr>
            </a:br>
            <a:r>
              <a:rPr lang="en-US" sz="3200" dirty="0">
                <a:effectLst>
                  <a:outerShdw blurRad="50800" dist="38100" dir="2700000" algn="tl" rotWithShape="0">
                    <a:prstClr val="black">
                      <a:alpha val="40000"/>
                    </a:prstClr>
                  </a:outerShdw>
                </a:effectLst>
                <a:latin typeface="Tw Cen MT" panose="020B0602020104020603" pitchFamily="34" charset="0"/>
              </a:rPr>
              <a:t>Radiocarbon-14 is a radioactive isotope that due to its nuclear instability decays at a fixed rate back to nitrogen over time.</a:t>
            </a:r>
            <a:br>
              <a:rPr lang="en-US" sz="3200" dirty="0">
                <a:effectLst>
                  <a:outerShdw blurRad="50800" dist="38100" dir="2700000" algn="tl" rotWithShape="0">
                    <a:prstClr val="black">
                      <a:alpha val="40000"/>
                    </a:prstClr>
                  </a:outerShdw>
                </a:effectLst>
                <a:latin typeface="Tw Cen MT" panose="020B0602020104020603" pitchFamily="34" charset="0"/>
              </a:rPr>
            </a:br>
            <a:br>
              <a:rPr lang="en-US" sz="3200" dirty="0">
                <a:effectLst>
                  <a:outerShdw blurRad="50800" dist="38100" dir="2700000" algn="tl" rotWithShape="0">
                    <a:prstClr val="black">
                      <a:alpha val="40000"/>
                    </a:prstClr>
                  </a:outerShdw>
                </a:effectLst>
                <a:latin typeface="Tw Cen MT" panose="020B0602020104020603" pitchFamily="34" charset="0"/>
              </a:rPr>
            </a:br>
            <a:r>
              <a:rPr lang="en-US" sz="3200" dirty="0">
                <a:effectLst>
                  <a:outerShdw blurRad="50800" dist="38100" dir="2700000" algn="tl" rotWithShape="0">
                    <a:prstClr val="black">
                      <a:alpha val="40000"/>
                    </a:prstClr>
                  </a:outerShdw>
                </a:effectLst>
                <a:latin typeface="Tw Cen MT" panose="020B0602020104020603" pitchFamily="34" charset="0"/>
              </a:rPr>
              <a:t>Scientists can work backwards from the current level of Radiocarbon-14 in an artefact to calculate how old the artefact is, assuming the initial source of carbon to be measured hasn’t changed.</a:t>
            </a:r>
          </a:p>
        </p:txBody>
      </p:sp>
      <p:sp>
        <p:nvSpPr>
          <p:cNvPr id="4" name="Title 1">
            <a:extLst>
              <a:ext uri="{FF2B5EF4-FFF2-40B4-BE49-F238E27FC236}">
                <a16:creationId xmlns:a16="http://schemas.microsoft.com/office/drawing/2014/main" id="{6A35407F-F359-43D1-BFD3-9A10D9243074}"/>
              </a:ext>
            </a:extLst>
          </p:cNvPr>
          <p:cNvSpPr txBox="1">
            <a:spLocks/>
          </p:cNvSpPr>
          <p:nvPr/>
        </p:nvSpPr>
        <p:spPr>
          <a:xfrm>
            <a:off x="1458096" y="467111"/>
            <a:ext cx="9144000" cy="104026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800" b="1" dirty="0">
                <a:effectLst>
                  <a:outerShdw blurRad="50800" dist="38100" algn="l" rotWithShape="0">
                    <a:prstClr val="black">
                      <a:alpha val="40000"/>
                    </a:prstClr>
                  </a:outerShdw>
                </a:effectLst>
                <a:latin typeface="+mn-lt"/>
                <a:cs typeface="Aharoni" panose="02010803020104030203" pitchFamily="2" charset="-79"/>
              </a:rPr>
              <a:t>Keyword: </a:t>
            </a:r>
            <a:r>
              <a:rPr lang="en-US" sz="4800" b="1" dirty="0">
                <a:effectLst>
                  <a:outerShdw blurRad="50800" dist="38100" dir="2700000" algn="tl" rotWithShape="0">
                    <a:prstClr val="black">
                      <a:alpha val="40000"/>
                    </a:prstClr>
                  </a:outerShdw>
                </a:effectLst>
                <a:latin typeface="Tw Cen MT" panose="020B0602020104020603" pitchFamily="34" charset="0"/>
              </a:rPr>
              <a:t>Radiocarbon-14 dating</a:t>
            </a:r>
            <a:endParaRPr lang="en-US" sz="4800" b="1" dirty="0">
              <a:effectLst>
                <a:outerShdw blurRad="50800" dist="38100" dir="2700000" algn="tl" rotWithShape="0">
                  <a:prstClr val="black">
                    <a:alpha val="40000"/>
                  </a:prstClr>
                </a:outerShdw>
              </a:effectLst>
              <a:latin typeface="+mn-lt"/>
              <a:cs typeface="Aharoni" panose="02010803020104030203" pitchFamily="2" charset="-79"/>
            </a:endParaRPr>
          </a:p>
        </p:txBody>
      </p:sp>
      <p:pic>
        <p:nvPicPr>
          <p:cNvPr id="3" name="18" descr="18">
            <a:hlinkClick r:id="" action="ppaction://media"/>
            <a:extLst>
              <a:ext uri="{FF2B5EF4-FFF2-40B4-BE49-F238E27FC236}">
                <a16:creationId xmlns:a16="http://schemas.microsoft.com/office/drawing/2014/main" id="{EE394D3C-E85C-684C-AB7B-547F66CE7C62}"/>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5533503" y="7080380"/>
            <a:ext cx="812800" cy="812800"/>
          </a:xfrm>
          <a:prstGeom prst="rect">
            <a:avLst/>
          </a:prstGeom>
        </p:spPr>
      </p:pic>
    </p:spTree>
    <p:extLst>
      <p:ext uri="{BB962C8B-B14F-4D97-AF65-F5344CB8AC3E}">
        <p14:creationId xmlns:p14="http://schemas.microsoft.com/office/powerpoint/2010/main" val="463836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776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descr="Picture 6">
            <a:extLst>
              <a:ext uri="{FF2B5EF4-FFF2-40B4-BE49-F238E27FC236}">
                <a16:creationId xmlns:a16="http://schemas.microsoft.com/office/drawing/2014/main" id="{43F62025-1AF8-449E-91A6-EA4FDF2F8D0A}"/>
              </a:ext>
            </a:extLst>
          </p:cNvPr>
          <p:cNvPicPr>
            <a:picLocks noChangeAspect="1"/>
          </p:cNvPicPr>
          <p:nvPr/>
        </p:nvPicPr>
        <p:blipFill>
          <a:blip r:embed="rId3">
            <a:duotone>
              <a:schemeClr val="bg2">
                <a:shade val="45000"/>
                <a:satMod val="135000"/>
              </a:schemeClr>
              <a:prstClr val="white"/>
            </a:duotone>
            <a:alphaModFix amt="36000"/>
          </a:blip>
          <a:stretch>
            <a:fillRect/>
          </a:stretch>
        </p:blipFill>
        <p:spPr>
          <a:xfrm>
            <a:off x="0" y="-1656"/>
            <a:ext cx="12192000" cy="6870731"/>
          </a:xfrm>
          <a:prstGeom prst="rect">
            <a:avLst/>
          </a:prstGeom>
          <a:solidFill>
            <a:srgbClr val="E7A2A3">
              <a:alpha val="34000"/>
            </a:srgbClr>
          </a:solidFill>
          <a:ln w="12700">
            <a:miter lim="400000"/>
          </a:ln>
        </p:spPr>
      </p:pic>
      <p:sp>
        <p:nvSpPr>
          <p:cNvPr id="3" name="Rectangle 2">
            <a:extLst>
              <a:ext uri="{FF2B5EF4-FFF2-40B4-BE49-F238E27FC236}">
                <a16:creationId xmlns:a16="http://schemas.microsoft.com/office/drawing/2014/main" id="{D627048E-74BD-41BC-B0E8-A993FE1A3C93}"/>
              </a:ext>
            </a:extLst>
          </p:cNvPr>
          <p:cNvSpPr/>
          <p:nvPr/>
        </p:nvSpPr>
        <p:spPr>
          <a:xfrm>
            <a:off x="0" y="0"/>
            <a:ext cx="12192000" cy="6858000"/>
          </a:xfrm>
          <a:prstGeom prst="rect">
            <a:avLst/>
          </a:prstGeom>
          <a:solidFill>
            <a:srgbClr val="92D050">
              <a:alpha val="7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a:extLst>
              <a:ext uri="{FF2B5EF4-FFF2-40B4-BE49-F238E27FC236}">
                <a16:creationId xmlns:a16="http://schemas.microsoft.com/office/drawing/2014/main" id="{7618333C-C7A0-4364-AA5C-C6D468DB0AAC}"/>
              </a:ext>
            </a:extLst>
          </p:cNvPr>
          <p:cNvPicPr>
            <a:picLocks noChangeAspect="1"/>
          </p:cNvPicPr>
          <p:nvPr/>
        </p:nvPicPr>
        <p:blipFill rotWithShape="1">
          <a:blip r:embed="rId4">
            <a:extLst>
              <a:ext uri="{28A0092B-C50C-407E-A947-70E740481C1C}">
                <a14:useLocalDpi xmlns:a14="http://schemas.microsoft.com/office/drawing/2010/main" val="0"/>
              </a:ext>
            </a:extLst>
          </a:blip>
          <a:srcRect l="20655" t="10922" r="29346" b="4691"/>
          <a:stretch/>
        </p:blipFill>
        <p:spPr>
          <a:xfrm>
            <a:off x="0" y="0"/>
            <a:ext cx="6096000" cy="6858000"/>
          </a:xfrm>
          <a:prstGeom prst="rect">
            <a:avLst/>
          </a:prstGeom>
        </p:spPr>
      </p:pic>
      <p:pic>
        <p:nvPicPr>
          <p:cNvPr id="14" name="Picture 13">
            <a:extLst>
              <a:ext uri="{FF2B5EF4-FFF2-40B4-BE49-F238E27FC236}">
                <a16:creationId xmlns:a16="http://schemas.microsoft.com/office/drawing/2014/main" id="{A9439BF7-B51D-435F-8588-502477E0CABE}"/>
              </a:ext>
            </a:extLst>
          </p:cNvPr>
          <p:cNvPicPr>
            <a:picLocks noChangeAspect="1"/>
          </p:cNvPicPr>
          <p:nvPr/>
        </p:nvPicPr>
        <p:blipFill rotWithShape="1">
          <a:blip r:embed="rId5">
            <a:extLst>
              <a:ext uri="{28A0092B-C50C-407E-A947-70E740481C1C}">
                <a14:useLocalDpi xmlns:a14="http://schemas.microsoft.com/office/drawing/2010/main" val="0"/>
              </a:ext>
            </a:extLst>
          </a:blip>
          <a:srcRect b="15095"/>
          <a:stretch/>
        </p:blipFill>
        <p:spPr>
          <a:xfrm>
            <a:off x="6095998" y="-2312"/>
            <a:ext cx="6095999" cy="6858001"/>
          </a:xfrm>
          <a:prstGeom prst="rect">
            <a:avLst/>
          </a:prstGeom>
        </p:spPr>
      </p:pic>
      <p:sp>
        <p:nvSpPr>
          <p:cNvPr id="15" name="Rectangle 14">
            <a:extLst>
              <a:ext uri="{FF2B5EF4-FFF2-40B4-BE49-F238E27FC236}">
                <a16:creationId xmlns:a16="http://schemas.microsoft.com/office/drawing/2014/main" id="{8AA6D7EB-8D0E-4024-985C-7AE783F6BA48}"/>
              </a:ext>
            </a:extLst>
          </p:cNvPr>
          <p:cNvSpPr/>
          <p:nvPr/>
        </p:nvSpPr>
        <p:spPr>
          <a:xfrm>
            <a:off x="6261762" y="2290732"/>
            <a:ext cx="5764473" cy="3227911"/>
          </a:xfrm>
          <a:prstGeom prst="rect">
            <a:avLst/>
          </a:prstGeom>
          <a:solidFill>
            <a:srgbClr val="EBE8D7">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44690E1-C921-4C3E-8F34-BEB7FD57126B}"/>
              </a:ext>
            </a:extLst>
          </p:cNvPr>
          <p:cNvSpPr/>
          <p:nvPr/>
        </p:nvSpPr>
        <p:spPr>
          <a:xfrm>
            <a:off x="165765" y="1948368"/>
            <a:ext cx="5700881" cy="4054079"/>
          </a:xfrm>
          <a:prstGeom prst="rect">
            <a:avLst/>
          </a:prstGeom>
          <a:solidFill>
            <a:srgbClr val="EBE8D7">
              <a:alpha val="8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74B71EA4-820E-497C-BA28-8F5678BB60C3}"/>
              </a:ext>
            </a:extLst>
          </p:cNvPr>
          <p:cNvSpPr/>
          <p:nvPr/>
        </p:nvSpPr>
        <p:spPr>
          <a:xfrm>
            <a:off x="6409187" y="2410101"/>
            <a:ext cx="5335960" cy="3108543"/>
          </a:xfrm>
          <a:prstGeom prst="rect">
            <a:avLst/>
          </a:prstGeom>
        </p:spPr>
        <p:txBody>
          <a:bodyPr wrap="square">
            <a:spAutoFit/>
          </a:bodyPr>
          <a:lstStyle/>
          <a:p>
            <a:pPr algn="ctr"/>
            <a:r>
              <a:rPr lang="en-US" sz="2400" dirty="0">
                <a:latin typeface="Tw Cen MT" panose="020B0602020104020603" pitchFamily="34" charset="0"/>
              </a:rPr>
              <a:t>We’ll be focusing our discussion now on the scientific findings of a most interesting </a:t>
            </a:r>
          </a:p>
          <a:p>
            <a:pPr algn="ctr"/>
            <a:r>
              <a:rPr lang="en-US" sz="2800" b="1" dirty="0">
                <a:latin typeface="Tw Cen MT" panose="020B0602020104020603" pitchFamily="34" charset="0"/>
              </a:rPr>
              <a:t>scientific artifact </a:t>
            </a:r>
          </a:p>
          <a:p>
            <a:pPr algn="ctr"/>
            <a:r>
              <a:rPr lang="en-US" sz="2400" dirty="0">
                <a:latin typeface="Tw Cen MT" panose="020B0602020104020603" pitchFamily="34" charset="0"/>
              </a:rPr>
              <a:t>which provides further corroboration to the broader set of evidence claiming </a:t>
            </a:r>
            <a:r>
              <a:rPr lang="en-US" sz="2400" b="1" dirty="0">
                <a:latin typeface="Tw Cen MT" panose="020B0602020104020603" pitchFamily="34" charset="0"/>
              </a:rPr>
              <a:t>Jesus’ Resurrection and Divinity.  </a:t>
            </a:r>
          </a:p>
          <a:p>
            <a:pPr algn="ctr"/>
            <a:r>
              <a:rPr lang="en-US" sz="2400" dirty="0">
                <a:latin typeface="Tw Cen MT" panose="020B0602020104020603" pitchFamily="34" charset="0"/>
              </a:rPr>
              <a:t>Yet, we must keep in mind science cannot prove much with final certainty!</a:t>
            </a:r>
            <a:endParaRPr lang="en-US" sz="2400" b="1" dirty="0">
              <a:latin typeface="Tw Cen MT" panose="020B0602020104020603" pitchFamily="34" charset="0"/>
            </a:endParaRPr>
          </a:p>
        </p:txBody>
      </p:sp>
      <p:sp>
        <p:nvSpPr>
          <p:cNvPr id="8" name="Rectangle 7">
            <a:extLst>
              <a:ext uri="{FF2B5EF4-FFF2-40B4-BE49-F238E27FC236}">
                <a16:creationId xmlns:a16="http://schemas.microsoft.com/office/drawing/2014/main" id="{D7007B86-FC9B-490E-AD6F-21BC49DC607F}"/>
              </a:ext>
            </a:extLst>
          </p:cNvPr>
          <p:cNvSpPr/>
          <p:nvPr/>
        </p:nvSpPr>
        <p:spPr>
          <a:xfrm>
            <a:off x="313187" y="1974148"/>
            <a:ext cx="5635389" cy="4708981"/>
          </a:xfrm>
          <a:prstGeom prst="rect">
            <a:avLst/>
          </a:prstGeom>
        </p:spPr>
        <p:txBody>
          <a:bodyPr wrap="square">
            <a:spAutoFit/>
          </a:bodyPr>
          <a:lstStyle/>
          <a:p>
            <a:r>
              <a:rPr lang="en-US" sz="2400" dirty="0">
                <a:latin typeface="Tw Cen MT" panose="020B0602020104020603" pitchFamily="34" charset="0"/>
              </a:rPr>
              <a:t>One should thoroughly examine the broad sources for corroborative evidence to truly appreciate reasonable grounds for belief in: </a:t>
            </a:r>
          </a:p>
          <a:p>
            <a:br>
              <a:rPr lang="en-US" sz="1200" dirty="0">
                <a:latin typeface="Tw Cen MT" panose="020B0602020104020603" pitchFamily="34" charset="0"/>
              </a:rPr>
            </a:br>
            <a:r>
              <a:rPr lang="en-US" sz="2400" dirty="0">
                <a:latin typeface="Tw Cen MT" panose="020B0602020104020603" pitchFamily="34" charset="0"/>
              </a:rPr>
              <a:t>	</a:t>
            </a:r>
            <a:r>
              <a:rPr lang="en-US" sz="2400" b="1" dirty="0">
                <a:latin typeface="Tw Cen MT" panose="020B0602020104020603" pitchFamily="34" charset="0"/>
              </a:rPr>
              <a:t>Jesus' Resurrection and</a:t>
            </a:r>
          </a:p>
          <a:p>
            <a:r>
              <a:rPr lang="en-US" sz="2400" b="1" dirty="0">
                <a:latin typeface="Tw Cen MT" panose="020B0602020104020603" pitchFamily="34" charset="0"/>
              </a:rPr>
              <a:t>	Jesus’ Divinity</a:t>
            </a:r>
          </a:p>
          <a:p>
            <a:endParaRPr lang="en-US" sz="2400" b="1" dirty="0">
              <a:latin typeface="Tw Cen MT" panose="020B0602020104020603" pitchFamily="34" charset="0"/>
            </a:endParaRPr>
          </a:p>
          <a:p>
            <a:r>
              <a:rPr lang="en-US" sz="2400" dirty="0">
                <a:latin typeface="Tw Cen MT" panose="020B0602020104020603" pitchFamily="34" charset="0"/>
              </a:rPr>
              <a:t>These sources include non-biblical and peer-reviewed scientific findings to support our theological understanding for these belief based on biblical accounts.</a:t>
            </a:r>
          </a:p>
          <a:p>
            <a:endParaRPr lang="en-US" sz="2400" b="1" dirty="0">
              <a:latin typeface="Tw Cen MT" panose="020B0602020104020603" pitchFamily="34" charset="0"/>
            </a:endParaRPr>
          </a:p>
          <a:p>
            <a:endParaRPr lang="en-US" sz="2400" b="1" dirty="0">
              <a:latin typeface="Tw Cen MT" panose="020B0602020104020603" pitchFamily="34" charset="0"/>
            </a:endParaRPr>
          </a:p>
        </p:txBody>
      </p:sp>
    </p:spTree>
    <p:extLst>
      <p:ext uri="{BB962C8B-B14F-4D97-AF65-F5344CB8AC3E}">
        <p14:creationId xmlns:p14="http://schemas.microsoft.com/office/powerpoint/2010/main" val="280412184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48EE61B-AEA8-42EF-A28B-6BE6CC587458}"/>
              </a:ext>
            </a:extLst>
          </p:cNvPr>
          <p:cNvPicPr>
            <a:picLocks noChangeAspect="1"/>
          </p:cNvPicPr>
          <p:nvPr/>
        </p:nvPicPr>
        <p:blipFill rotWithShape="1">
          <a:blip r:embed="rId3">
            <a:alphaModFix/>
            <a:extLst>
              <a:ext uri="{28A0092B-C50C-407E-A947-70E740481C1C}">
                <a14:useLocalDpi xmlns:a14="http://schemas.microsoft.com/office/drawing/2010/main" val="0"/>
              </a:ext>
            </a:extLst>
          </a:blip>
          <a:srcRect t="20744" r="20842" b="12467"/>
          <a:stretch/>
        </p:blipFill>
        <p:spPr>
          <a:xfrm>
            <a:off x="1" y="1"/>
            <a:ext cx="12192000" cy="6858000"/>
          </a:xfrm>
          <a:prstGeom prst="rect">
            <a:avLst/>
          </a:prstGeom>
        </p:spPr>
      </p:pic>
      <p:sp>
        <p:nvSpPr>
          <p:cNvPr id="5" name="Rectangle: Rounded Corners 4">
            <a:extLst>
              <a:ext uri="{FF2B5EF4-FFF2-40B4-BE49-F238E27FC236}">
                <a16:creationId xmlns:a16="http://schemas.microsoft.com/office/drawing/2014/main" id="{862EB9D9-8C06-492F-84A0-21A31D422068}"/>
              </a:ext>
            </a:extLst>
          </p:cNvPr>
          <p:cNvSpPr/>
          <p:nvPr/>
        </p:nvSpPr>
        <p:spPr>
          <a:xfrm>
            <a:off x="174172" y="2594919"/>
            <a:ext cx="11929944" cy="3336649"/>
          </a:xfrm>
          <a:prstGeom prst="roundRect">
            <a:avLst/>
          </a:prstGeom>
          <a:solidFill>
            <a:schemeClr val="accent6">
              <a:lumMod val="60000"/>
              <a:lumOff val="40000"/>
              <a:alpha val="86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EEE799D9-F098-4CCF-951E-1A564C157D1B}"/>
              </a:ext>
            </a:extLst>
          </p:cNvPr>
          <p:cNvSpPr/>
          <p:nvPr/>
        </p:nvSpPr>
        <p:spPr>
          <a:xfrm>
            <a:off x="511136" y="2767737"/>
            <a:ext cx="11256015" cy="3046988"/>
          </a:xfrm>
          <a:prstGeom prst="rect">
            <a:avLst/>
          </a:prstGeom>
        </p:spPr>
        <p:txBody>
          <a:bodyPr wrap="square">
            <a:spAutoFit/>
          </a:bodyPr>
          <a:lstStyle/>
          <a:p>
            <a:r>
              <a:rPr lang="en-US" sz="3200" dirty="0"/>
              <a:t>In groups of 3-4 students, you are tasked to develop a brief list of </a:t>
            </a:r>
            <a:r>
              <a:rPr lang="en-US" sz="3200" b="1" dirty="0"/>
              <a:t>“must haves” </a:t>
            </a:r>
            <a:r>
              <a:rPr lang="en-US" sz="3200" dirty="0"/>
              <a:t>for the protocol that will be used to guide the sampling and analysis of The Shroud of Turin by radiocarbon dating to guarantee its validity.  Tip:  Focus on the most important elements of the protocol that </a:t>
            </a:r>
            <a:r>
              <a:rPr lang="en-US" sz="3200" b="1" dirty="0"/>
              <a:t>must not </a:t>
            </a:r>
            <a:r>
              <a:rPr lang="en-US" sz="3200" dirty="0"/>
              <a:t>be violated based on your knowledge of sound scientific standards for testing materials.</a:t>
            </a:r>
            <a:endParaRPr lang="en-US" sz="3200" dirty="0">
              <a:latin typeface="Tw Cen MT" panose="020B0602020104020603" pitchFamily="34" charset="0"/>
            </a:endParaRPr>
          </a:p>
        </p:txBody>
      </p:sp>
      <p:sp>
        <p:nvSpPr>
          <p:cNvPr id="10" name="Right Triangle 9">
            <a:extLst>
              <a:ext uri="{FF2B5EF4-FFF2-40B4-BE49-F238E27FC236}">
                <a16:creationId xmlns:a16="http://schemas.microsoft.com/office/drawing/2014/main" id="{3AB6EB91-AF8E-4897-A843-8FCE890574D2}"/>
              </a:ext>
            </a:extLst>
          </p:cNvPr>
          <p:cNvSpPr/>
          <p:nvPr/>
        </p:nvSpPr>
        <p:spPr>
          <a:xfrm rot="5400000">
            <a:off x="5986042" y="-5986040"/>
            <a:ext cx="219919" cy="12192000"/>
          </a:xfrm>
          <a:prstGeom prst="rtTriangl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Triangle 10">
            <a:extLst>
              <a:ext uri="{FF2B5EF4-FFF2-40B4-BE49-F238E27FC236}">
                <a16:creationId xmlns:a16="http://schemas.microsoft.com/office/drawing/2014/main" id="{1BBE1529-F89F-4890-9FC1-6020D6255776}"/>
              </a:ext>
            </a:extLst>
          </p:cNvPr>
          <p:cNvSpPr/>
          <p:nvPr/>
        </p:nvSpPr>
        <p:spPr>
          <a:xfrm rot="16200000">
            <a:off x="5838463" y="504463"/>
            <a:ext cx="515072" cy="12192000"/>
          </a:xfrm>
          <a:prstGeom prst="rtTriangl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3FAC6481-0943-455B-9213-E13E0532B339}"/>
              </a:ext>
            </a:extLst>
          </p:cNvPr>
          <p:cNvSpPr txBox="1"/>
          <p:nvPr/>
        </p:nvSpPr>
        <p:spPr>
          <a:xfrm>
            <a:off x="1073315" y="1382742"/>
            <a:ext cx="2371162" cy="923330"/>
          </a:xfrm>
          <a:prstGeom prst="rect">
            <a:avLst/>
          </a:prstGeom>
          <a:noFill/>
        </p:spPr>
        <p:txBody>
          <a:bodyPr wrap="none" rtlCol="0">
            <a:spAutoFit/>
          </a:bodyPr>
          <a:lstStyle/>
          <a:p>
            <a:r>
              <a:rPr lang="en-US" sz="5400" b="1" dirty="0">
                <a:solidFill>
                  <a:schemeClr val="bg1"/>
                </a:solidFill>
              </a:rPr>
              <a:t>Activity</a:t>
            </a:r>
          </a:p>
        </p:txBody>
      </p:sp>
    </p:spTree>
    <p:extLst>
      <p:ext uri="{BB962C8B-B14F-4D97-AF65-F5344CB8AC3E}">
        <p14:creationId xmlns:p14="http://schemas.microsoft.com/office/powerpoint/2010/main" val="16612564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19199BB-AA35-4059-8A79-CFFEF6357FFD}"/>
              </a:ext>
            </a:extLst>
          </p:cNvPr>
          <p:cNvPicPr>
            <a:picLocks noChangeAspect="1"/>
          </p:cNvPicPr>
          <p:nvPr/>
        </p:nvPicPr>
        <p:blipFill rotWithShape="1">
          <a:blip r:embed="rId3">
            <a:alphaModFix/>
            <a:extLst>
              <a:ext uri="{28A0092B-C50C-407E-A947-70E740481C1C}">
                <a14:useLocalDpi xmlns:a14="http://schemas.microsoft.com/office/drawing/2010/main" val="0"/>
              </a:ext>
            </a:extLst>
          </a:blip>
          <a:srcRect t="3056" b="3093"/>
          <a:stretch/>
        </p:blipFill>
        <p:spPr>
          <a:xfrm>
            <a:off x="0" y="0"/>
            <a:ext cx="12198469" cy="6855291"/>
          </a:xfrm>
          <a:prstGeom prst="rect">
            <a:avLst/>
          </a:prstGeom>
        </p:spPr>
      </p:pic>
      <p:sp>
        <p:nvSpPr>
          <p:cNvPr id="11" name="Right Triangle 10">
            <a:extLst>
              <a:ext uri="{FF2B5EF4-FFF2-40B4-BE49-F238E27FC236}">
                <a16:creationId xmlns:a16="http://schemas.microsoft.com/office/drawing/2014/main" id="{B04116F4-66EF-44C9-AA6D-F6D9E6D9AD0E}"/>
              </a:ext>
            </a:extLst>
          </p:cNvPr>
          <p:cNvSpPr/>
          <p:nvPr/>
        </p:nvSpPr>
        <p:spPr>
          <a:xfrm rot="5400000">
            <a:off x="5986042" y="-5986040"/>
            <a:ext cx="219919" cy="12192000"/>
          </a:xfrm>
          <a:prstGeom prst="rtTriangl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42AE4E06-9C2D-47FE-8700-5C601783560A}"/>
              </a:ext>
            </a:extLst>
          </p:cNvPr>
          <p:cNvSpPr/>
          <p:nvPr/>
        </p:nvSpPr>
        <p:spPr>
          <a:xfrm>
            <a:off x="381966" y="428862"/>
            <a:ext cx="11637581" cy="3785652"/>
          </a:xfrm>
          <a:prstGeom prst="rect">
            <a:avLst/>
          </a:prstGeom>
        </p:spPr>
        <p:txBody>
          <a:bodyPr wrap="square">
            <a:spAutoFit/>
          </a:bodyPr>
          <a:lstStyle/>
          <a:p>
            <a:r>
              <a:rPr lang="en-US" sz="3200" dirty="0">
                <a:solidFill>
                  <a:schemeClr val="bg1"/>
                </a:solidFill>
                <a:latin typeface="Tw Cen MT" panose="020B0602020104020603" pitchFamily="34" charset="0"/>
                <a:ea typeface="Calibri" panose="020F0502020204030204" pitchFamily="34" charset="0"/>
                <a:cs typeface="Aharoni" panose="02010803020104030203" pitchFamily="2" charset="-79"/>
              </a:rPr>
              <a:t>Key elements of the protocol that were proposed by assigned physicist Harry Grove (University of Rochester) approved by Vatican.</a:t>
            </a:r>
          </a:p>
          <a:p>
            <a:endParaRPr lang="en-US" sz="2400" dirty="0">
              <a:solidFill>
                <a:schemeClr val="bg1"/>
              </a:solidFill>
              <a:latin typeface="Tw Cen MT" panose="020B0602020104020603" pitchFamily="34" charset="0"/>
              <a:ea typeface="Calibri" panose="020F0502020204030204" pitchFamily="34" charset="0"/>
              <a:cs typeface="Aharoni" panose="02010803020104030203" pitchFamily="2" charset="-79"/>
            </a:endParaRPr>
          </a:p>
          <a:p>
            <a:pPr marL="514350" indent="-514350">
              <a:buAutoNum type="arabicParenR"/>
            </a:pPr>
            <a:r>
              <a:rPr lang="en-US" sz="2400" dirty="0">
                <a:solidFill>
                  <a:schemeClr val="bg1"/>
                </a:solidFill>
                <a:latin typeface="Tw Cen MT" panose="020B0602020104020603" pitchFamily="34" charset="0"/>
                <a:ea typeface="Calibri" panose="020F0502020204030204" pitchFamily="34" charset="0"/>
                <a:cs typeface="Aharoni" panose="02010803020104030203" pitchFamily="2" charset="-79"/>
              </a:rPr>
              <a:t>Samples were to be taken from multiple areas away from any known discontinuity of the fabric, such as patches or charred areas. </a:t>
            </a:r>
            <a:r>
              <a:rPr lang="en-US" sz="2000" dirty="0">
                <a:solidFill>
                  <a:schemeClr val="bg1"/>
                </a:solidFill>
                <a:latin typeface="Tw Cen MT" panose="020B0602020104020603" pitchFamily="34" charset="0"/>
                <a:ea typeface="Calibri" panose="020F0502020204030204" pitchFamily="34" charset="0"/>
                <a:cs typeface="Aharoni" panose="02010803020104030203" pitchFamily="2" charset="-79"/>
              </a:rPr>
              <a:t>(Suggested 7 areas based 1978 STURP findings)</a:t>
            </a:r>
            <a:endParaRPr lang="en-US" sz="2400" dirty="0">
              <a:solidFill>
                <a:schemeClr val="bg1"/>
              </a:solidFill>
              <a:latin typeface="Tw Cen MT" panose="020B0602020104020603" pitchFamily="34" charset="0"/>
              <a:ea typeface="Calibri" panose="020F0502020204030204" pitchFamily="34" charset="0"/>
              <a:cs typeface="Aharoni" panose="02010803020104030203" pitchFamily="2" charset="-79"/>
            </a:endParaRPr>
          </a:p>
          <a:p>
            <a:pPr marL="514350" indent="-514350">
              <a:buFontTx/>
              <a:buAutoNum type="arabicParenR"/>
            </a:pPr>
            <a:r>
              <a:rPr lang="en-US" sz="2400" dirty="0">
                <a:solidFill>
                  <a:schemeClr val="bg1"/>
                </a:solidFill>
                <a:latin typeface="Tw Cen MT" panose="020B0602020104020603" pitchFamily="34" charset="0"/>
                <a:ea typeface="Calibri" panose="020F0502020204030204" pitchFamily="34" charset="0"/>
                <a:cs typeface="Aharoni" panose="02010803020104030203" pitchFamily="2" charset="-79"/>
              </a:rPr>
              <a:t>Comprehensive examination would be simultaneous </a:t>
            </a:r>
          </a:p>
          <a:p>
            <a:pPr marL="514350" indent="-514350">
              <a:buFontTx/>
              <a:buAutoNum type="arabicParenR"/>
            </a:pPr>
            <a:r>
              <a:rPr lang="en-US" sz="2400" dirty="0">
                <a:solidFill>
                  <a:schemeClr val="bg1"/>
                </a:solidFill>
                <a:latin typeface="Tw Cen MT" panose="020B0602020104020603" pitchFamily="34" charset="0"/>
                <a:ea typeface="Calibri" panose="020F0502020204030204" pitchFamily="34" charset="0"/>
                <a:cs typeface="Aharoni" panose="02010803020104030203" pitchFamily="2" charset="-79"/>
              </a:rPr>
              <a:t>Multiple labs would participate in the testing (Suggesting 7 labs)</a:t>
            </a:r>
          </a:p>
          <a:p>
            <a:pPr marL="514350" indent="-514350">
              <a:buAutoNum type="arabicParenR"/>
            </a:pPr>
            <a:r>
              <a:rPr lang="en-US" sz="2400" dirty="0">
                <a:solidFill>
                  <a:schemeClr val="bg1"/>
                </a:solidFill>
                <a:latin typeface="Tw Cen MT" panose="020B0602020104020603" pitchFamily="34" charset="0"/>
                <a:ea typeface="Calibri" panose="020F0502020204030204" pitchFamily="34" charset="0"/>
                <a:cs typeface="Aharoni" panose="02010803020104030203" pitchFamily="2" charset="-79"/>
              </a:rPr>
              <a:t>Comparisons with indistinguishable, blind control fibers</a:t>
            </a:r>
          </a:p>
          <a:p>
            <a:pPr marL="514350" indent="-514350">
              <a:buAutoNum type="arabicParenR"/>
            </a:pPr>
            <a:r>
              <a:rPr lang="en-US" sz="2400" dirty="0">
                <a:solidFill>
                  <a:schemeClr val="bg1"/>
                </a:solidFill>
                <a:latin typeface="Tw Cen MT" panose="020B0602020104020603" pitchFamily="34" charset="0"/>
                <a:ea typeface="Calibri" panose="020F0502020204030204" pitchFamily="34" charset="0"/>
                <a:cs typeface="Aharoni" panose="02010803020104030203" pitchFamily="2" charset="-79"/>
              </a:rPr>
              <a:t>No exchange of information would be allowed during the testing</a:t>
            </a:r>
          </a:p>
          <a:p>
            <a:pPr marL="228600" indent="-228600">
              <a:buAutoNum type="arabicParenR"/>
            </a:pPr>
            <a:endParaRPr lang="en-US" sz="800" dirty="0">
              <a:solidFill>
                <a:schemeClr val="bg1"/>
              </a:solidFill>
              <a:latin typeface="Tw Cen MT" panose="020B0602020104020603" pitchFamily="34" charset="0"/>
              <a:ea typeface="Calibri" panose="020F0502020204030204" pitchFamily="34" charset="0"/>
              <a:cs typeface="Aharoni" panose="02010803020104030203" pitchFamily="2" charset="-79"/>
            </a:endParaRPr>
          </a:p>
        </p:txBody>
      </p:sp>
      <p:sp>
        <p:nvSpPr>
          <p:cNvPr id="9" name="TextBox 8">
            <a:extLst>
              <a:ext uri="{FF2B5EF4-FFF2-40B4-BE49-F238E27FC236}">
                <a16:creationId xmlns:a16="http://schemas.microsoft.com/office/drawing/2014/main" id="{D23838CE-4776-4EAB-922A-06DF2BAC3A63}"/>
              </a:ext>
            </a:extLst>
          </p:cNvPr>
          <p:cNvSpPr txBox="1"/>
          <p:nvPr/>
        </p:nvSpPr>
        <p:spPr>
          <a:xfrm>
            <a:off x="783576" y="4423456"/>
            <a:ext cx="7860935" cy="1754326"/>
          </a:xfrm>
          <a:prstGeom prst="rect">
            <a:avLst/>
          </a:prstGeom>
          <a:noFill/>
        </p:spPr>
        <p:txBody>
          <a:bodyPr wrap="none" rtlCol="0">
            <a:spAutoFit/>
          </a:bodyPr>
          <a:lstStyle/>
          <a:p>
            <a:r>
              <a:rPr lang="en-US" sz="3600" dirty="0">
                <a:solidFill>
                  <a:srgbClr val="CAB52B"/>
                </a:solidFill>
              </a:rPr>
              <a:t>Was anything left out?  </a:t>
            </a:r>
          </a:p>
          <a:p>
            <a:endParaRPr lang="en-US" sz="3600" dirty="0">
              <a:solidFill>
                <a:srgbClr val="CAB52B"/>
              </a:solidFill>
            </a:endParaRPr>
          </a:p>
          <a:p>
            <a:r>
              <a:rPr lang="en-US" sz="3600" dirty="0">
                <a:solidFill>
                  <a:srgbClr val="CAB52B"/>
                </a:solidFill>
              </a:rPr>
              <a:t>Was this agreed upon protocol followed?</a:t>
            </a:r>
          </a:p>
        </p:txBody>
      </p:sp>
      <p:sp>
        <p:nvSpPr>
          <p:cNvPr id="13" name="Right Triangle 12">
            <a:extLst>
              <a:ext uri="{FF2B5EF4-FFF2-40B4-BE49-F238E27FC236}">
                <a16:creationId xmlns:a16="http://schemas.microsoft.com/office/drawing/2014/main" id="{69A87EAC-44F1-4583-97B5-5FB0156995CD}"/>
              </a:ext>
            </a:extLst>
          </p:cNvPr>
          <p:cNvSpPr/>
          <p:nvPr/>
        </p:nvSpPr>
        <p:spPr>
          <a:xfrm rot="16200000">
            <a:off x="5881570" y="547568"/>
            <a:ext cx="428860" cy="12192000"/>
          </a:xfrm>
          <a:prstGeom prst="rtTriangl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3783845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19199BB-AA35-4059-8A79-CFFEF6357FFD}"/>
              </a:ext>
            </a:extLst>
          </p:cNvPr>
          <p:cNvPicPr>
            <a:picLocks noChangeAspect="1"/>
          </p:cNvPicPr>
          <p:nvPr/>
        </p:nvPicPr>
        <p:blipFill rotWithShape="1">
          <a:blip r:embed="rId3">
            <a:alphaModFix/>
            <a:extLst>
              <a:ext uri="{28A0092B-C50C-407E-A947-70E740481C1C}">
                <a14:useLocalDpi xmlns:a14="http://schemas.microsoft.com/office/drawing/2010/main" val="0"/>
              </a:ext>
            </a:extLst>
          </a:blip>
          <a:srcRect t="3056" b="3093"/>
          <a:stretch/>
        </p:blipFill>
        <p:spPr>
          <a:xfrm>
            <a:off x="0" y="0"/>
            <a:ext cx="12198469" cy="6855291"/>
          </a:xfrm>
          <a:prstGeom prst="rect">
            <a:avLst/>
          </a:prstGeom>
        </p:spPr>
      </p:pic>
      <p:sp>
        <p:nvSpPr>
          <p:cNvPr id="11" name="Right Triangle 10">
            <a:extLst>
              <a:ext uri="{FF2B5EF4-FFF2-40B4-BE49-F238E27FC236}">
                <a16:creationId xmlns:a16="http://schemas.microsoft.com/office/drawing/2014/main" id="{B04116F4-66EF-44C9-AA6D-F6D9E6D9AD0E}"/>
              </a:ext>
            </a:extLst>
          </p:cNvPr>
          <p:cNvSpPr/>
          <p:nvPr/>
        </p:nvSpPr>
        <p:spPr>
          <a:xfrm rot="5400000">
            <a:off x="5986042" y="-5986040"/>
            <a:ext cx="219919" cy="12192000"/>
          </a:xfrm>
          <a:prstGeom prst="rtTriangl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42AE4E06-9C2D-47FE-8700-5C601783560A}"/>
              </a:ext>
            </a:extLst>
          </p:cNvPr>
          <p:cNvSpPr/>
          <p:nvPr/>
        </p:nvSpPr>
        <p:spPr>
          <a:xfrm>
            <a:off x="381966" y="428862"/>
            <a:ext cx="11816503" cy="3785652"/>
          </a:xfrm>
          <a:prstGeom prst="rect">
            <a:avLst/>
          </a:prstGeom>
        </p:spPr>
        <p:txBody>
          <a:bodyPr wrap="square">
            <a:spAutoFit/>
          </a:bodyPr>
          <a:lstStyle/>
          <a:p>
            <a:r>
              <a:rPr lang="en-US" sz="3200" dirty="0">
                <a:solidFill>
                  <a:schemeClr val="bg1"/>
                </a:solidFill>
                <a:latin typeface="Tw Cen MT" panose="020B0602020104020603" pitchFamily="34" charset="0"/>
                <a:ea typeface="Calibri" panose="020F0502020204030204" pitchFamily="34" charset="0"/>
                <a:cs typeface="Aharoni" panose="02010803020104030203" pitchFamily="2" charset="-79"/>
              </a:rPr>
              <a:t>Key elements of the protocol that were proposed by assigned physicist Harry Grove (University of Rochester) approved by Vatican.</a:t>
            </a:r>
          </a:p>
          <a:p>
            <a:endParaRPr lang="en-US" sz="2400" dirty="0">
              <a:solidFill>
                <a:schemeClr val="bg1"/>
              </a:solidFill>
              <a:latin typeface="Tw Cen MT" panose="020B0602020104020603" pitchFamily="34" charset="0"/>
              <a:ea typeface="Calibri" panose="020F0502020204030204" pitchFamily="34" charset="0"/>
              <a:cs typeface="Aharoni" panose="02010803020104030203" pitchFamily="2" charset="-79"/>
            </a:endParaRPr>
          </a:p>
          <a:p>
            <a:pPr marL="514350" indent="-514350">
              <a:buAutoNum type="arabicParenR"/>
            </a:pPr>
            <a:r>
              <a:rPr lang="en-US" sz="2400" dirty="0">
                <a:solidFill>
                  <a:schemeClr val="bg1"/>
                </a:solidFill>
                <a:latin typeface="Tw Cen MT" panose="020B0602020104020603" pitchFamily="34" charset="0"/>
                <a:ea typeface="Calibri" panose="020F0502020204030204" pitchFamily="34" charset="0"/>
                <a:cs typeface="Aharoni" panose="02010803020104030203" pitchFamily="2" charset="-79"/>
              </a:rPr>
              <a:t>Samples were to be taken from multiple areas away from any known discontinuity of the fabric, such as patches or charred areas. </a:t>
            </a:r>
            <a:r>
              <a:rPr lang="en-US" sz="2000" dirty="0">
                <a:solidFill>
                  <a:schemeClr val="bg1"/>
                </a:solidFill>
                <a:latin typeface="Tw Cen MT" panose="020B0602020104020603" pitchFamily="34" charset="0"/>
                <a:ea typeface="Calibri" panose="020F0502020204030204" pitchFamily="34" charset="0"/>
                <a:cs typeface="Aharoni" panose="02010803020104030203" pitchFamily="2" charset="-79"/>
              </a:rPr>
              <a:t>(</a:t>
            </a:r>
            <a:r>
              <a:rPr lang="en-US" sz="2000" dirty="0">
                <a:solidFill>
                  <a:srgbClr val="FF0000"/>
                </a:solidFill>
                <a:latin typeface="Tw Cen MT" panose="020B0602020104020603" pitchFamily="34" charset="0"/>
                <a:ea typeface="Calibri" panose="020F0502020204030204" pitchFamily="34" charset="0"/>
                <a:cs typeface="Aharoni" panose="02010803020104030203" pitchFamily="2" charset="-79"/>
              </a:rPr>
              <a:t>NONE of suggested 7 areas based 1978 STURP findings</a:t>
            </a:r>
            <a:r>
              <a:rPr lang="en-US" sz="2000" dirty="0">
                <a:solidFill>
                  <a:schemeClr val="bg1"/>
                </a:solidFill>
                <a:latin typeface="Tw Cen MT" panose="020B0602020104020603" pitchFamily="34" charset="0"/>
                <a:ea typeface="Calibri" panose="020F0502020204030204" pitchFamily="34" charset="0"/>
                <a:cs typeface="Aharoni" panose="02010803020104030203" pitchFamily="2" charset="-79"/>
              </a:rPr>
              <a:t>)</a:t>
            </a:r>
            <a:endParaRPr lang="en-US" sz="2400" dirty="0">
              <a:solidFill>
                <a:schemeClr val="bg1"/>
              </a:solidFill>
              <a:latin typeface="Tw Cen MT" panose="020B0602020104020603" pitchFamily="34" charset="0"/>
              <a:ea typeface="Calibri" panose="020F0502020204030204" pitchFamily="34" charset="0"/>
              <a:cs typeface="Aharoni" panose="02010803020104030203" pitchFamily="2" charset="-79"/>
            </a:endParaRPr>
          </a:p>
          <a:p>
            <a:pPr marL="514350" indent="-514350">
              <a:buFontTx/>
              <a:buAutoNum type="arabicParenR"/>
            </a:pPr>
            <a:r>
              <a:rPr lang="en-US" sz="2400" dirty="0">
                <a:solidFill>
                  <a:schemeClr val="bg1"/>
                </a:solidFill>
                <a:latin typeface="Tw Cen MT" panose="020B0602020104020603" pitchFamily="34" charset="0"/>
                <a:ea typeface="Calibri" panose="020F0502020204030204" pitchFamily="34" charset="0"/>
                <a:cs typeface="Aharoni" panose="02010803020104030203" pitchFamily="2" charset="-79"/>
              </a:rPr>
              <a:t>Comprehensive Examination would be simultaneous (</a:t>
            </a:r>
            <a:r>
              <a:rPr lang="en-US" sz="2400" dirty="0">
                <a:solidFill>
                  <a:srgbClr val="FF0000"/>
                </a:solidFill>
                <a:latin typeface="Tw Cen MT" panose="020B0602020104020603" pitchFamily="34" charset="0"/>
                <a:ea typeface="Calibri" panose="020F0502020204030204" pitchFamily="34" charset="0"/>
                <a:cs typeface="Aharoni" panose="02010803020104030203" pitchFamily="2" charset="-79"/>
              </a:rPr>
              <a:t>Abandoned</a:t>
            </a:r>
            <a:r>
              <a:rPr lang="en-US" sz="2400" dirty="0">
                <a:solidFill>
                  <a:schemeClr val="bg1"/>
                </a:solidFill>
                <a:latin typeface="Tw Cen MT" panose="020B0602020104020603" pitchFamily="34" charset="0"/>
                <a:ea typeface="Calibri" panose="020F0502020204030204" pitchFamily="34" charset="0"/>
                <a:cs typeface="Aharoni" panose="02010803020104030203" pitchFamily="2" charset="-79"/>
              </a:rPr>
              <a:t>)</a:t>
            </a:r>
          </a:p>
          <a:p>
            <a:pPr marL="514350" indent="-514350">
              <a:buFontTx/>
              <a:buAutoNum type="arabicParenR"/>
            </a:pPr>
            <a:r>
              <a:rPr lang="en-US" sz="2400" dirty="0">
                <a:solidFill>
                  <a:schemeClr val="bg1"/>
                </a:solidFill>
                <a:latin typeface="Tw Cen MT" panose="020B0602020104020603" pitchFamily="34" charset="0"/>
                <a:ea typeface="Calibri" panose="020F0502020204030204" pitchFamily="34" charset="0"/>
                <a:cs typeface="Aharoni" panose="02010803020104030203" pitchFamily="2" charset="-79"/>
              </a:rPr>
              <a:t>Multiple labs would participate in the testing (</a:t>
            </a:r>
            <a:r>
              <a:rPr lang="en-US" sz="2400" dirty="0">
                <a:solidFill>
                  <a:srgbClr val="FF0000"/>
                </a:solidFill>
                <a:latin typeface="Tw Cen MT" panose="020B0602020104020603" pitchFamily="34" charset="0"/>
                <a:ea typeface="Calibri" panose="020F0502020204030204" pitchFamily="34" charset="0"/>
                <a:cs typeface="Aharoni" panose="02010803020104030203" pitchFamily="2" charset="-79"/>
              </a:rPr>
              <a:t>3 labs</a:t>
            </a:r>
            <a:r>
              <a:rPr lang="en-US" sz="2400" dirty="0">
                <a:solidFill>
                  <a:schemeClr val="bg1"/>
                </a:solidFill>
                <a:latin typeface="Tw Cen MT" panose="020B0602020104020603" pitchFamily="34" charset="0"/>
                <a:ea typeface="Calibri" panose="020F0502020204030204" pitchFamily="34" charset="0"/>
                <a:cs typeface="Aharoni" panose="02010803020104030203" pitchFamily="2" charset="-79"/>
              </a:rPr>
              <a:t>)</a:t>
            </a:r>
          </a:p>
          <a:p>
            <a:pPr marL="514350" indent="-514350">
              <a:buFontTx/>
              <a:buAutoNum type="arabicParenR"/>
            </a:pPr>
            <a:r>
              <a:rPr lang="en-US" sz="2400" dirty="0">
                <a:solidFill>
                  <a:schemeClr val="bg1"/>
                </a:solidFill>
                <a:latin typeface="Tw Cen MT" panose="020B0602020104020603" pitchFamily="34" charset="0"/>
                <a:ea typeface="Calibri" panose="020F0502020204030204" pitchFamily="34" charset="0"/>
                <a:cs typeface="Aharoni" panose="02010803020104030203" pitchFamily="2" charset="-79"/>
              </a:rPr>
              <a:t>Comparisons with indistinguishable, blind control fibers (</a:t>
            </a:r>
            <a:r>
              <a:rPr lang="en-US" sz="2400" dirty="0">
                <a:solidFill>
                  <a:srgbClr val="FF0000"/>
                </a:solidFill>
                <a:latin typeface="Tw Cen MT" panose="020B0602020104020603" pitchFamily="34" charset="0"/>
                <a:ea typeface="Calibri" panose="020F0502020204030204" pitchFamily="34" charset="0"/>
                <a:cs typeface="Aharoni" panose="02010803020104030203" pitchFamily="2" charset="-79"/>
              </a:rPr>
              <a:t>Abandoned</a:t>
            </a:r>
            <a:r>
              <a:rPr lang="en-US" sz="2400" dirty="0">
                <a:solidFill>
                  <a:schemeClr val="bg1"/>
                </a:solidFill>
                <a:latin typeface="Tw Cen MT" panose="020B0602020104020603" pitchFamily="34" charset="0"/>
                <a:ea typeface="Calibri" panose="020F0502020204030204" pitchFamily="34" charset="0"/>
                <a:cs typeface="Aharoni" panose="02010803020104030203" pitchFamily="2" charset="-79"/>
              </a:rPr>
              <a:t>)</a:t>
            </a:r>
          </a:p>
          <a:p>
            <a:pPr marL="514350" indent="-514350">
              <a:buFontTx/>
              <a:buAutoNum type="arabicParenR"/>
            </a:pPr>
            <a:r>
              <a:rPr lang="en-US" sz="2400" dirty="0">
                <a:solidFill>
                  <a:schemeClr val="bg1"/>
                </a:solidFill>
                <a:latin typeface="Tw Cen MT" panose="020B0602020104020603" pitchFamily="34" charset="0"/>
                <a:ea typeface="Calibri" panose="020F0502020204030204" pitchFamily="34" charset="0"/>
                <a:cs typeface="Aharoni" panose="02010803020104030203" pitchFamily="2" charset="-79"/>
              </a:rPr>
              <a:t>No exchange of information would be allowed during the testing (</a:t>
            </a:r>
            <a:r>
              <a:rPr lang="en-US" sz="2400" dirty="0">
                <a:solidFill>
                  <a:srgbClr val="FF0000"/>
                </a:solidFill>
                <a:latin typeface="Tw Cen MT" panose="020B0602020104020603" pitchFamily="34" charset="0"/>
                <a:ea typeface="Calibri" panose="020F0502020204030204" pitchFamily="34" charset="0"/>
                <a:cs typeface="Aharoni" panose="02010803020104030203" pitchFamily="2" charset="-79"/>
              </a:rPr>
              <a:t>Abandoned</a:t>
            </a:r>
            <a:r>
              <a:rPr lang="en-US" sz="2400" dirty="0">
                <a:solidFill>
                  <a:schemeClr val="bg1"/>
                </a:solidFill>
                <a:latin typeface="Tw Cen MT" panose="020B0602020104020603" pitchFamily="34" charset="0"/>
                <a:ea typeface="Calibri" panose="020F0502020204030204" pitchFamily="34" charset="0"/>
                <a:cs typeface="Aharoni" panose="02010803020104030203" pitchFamily="2" charset="-79"/>
              </a:rPr>
              <a:t>)</a:t>
            </a:r>
          </a:p>
          <a:p>
            <a:pPr marL="228600" indent="-228600">
              <a:buAutoNum type="arabicParenR"/>
            </a:pPr>
            <a:endParaRPr lang="en-US" sz="800" dirty="0">
              <a:solidFill>
                <a:schemeClr val="bg1"/>
              </a:solidFill>
              <a:latin typeface="Tw Cen MT" panose="020B0602020104020603" pitchFamily="34" charset="0"/>
              <a:ea typeface="Calibri" panose="020F0502020204030204" pitchFamily="34" charset="0"/>
              <a:cs typeface="Aharoni" panose="02010803020104030203" pitchFamily="2" charset="-79"/>
            </a:endParaRPr>
          </a:p>
        </p:txBody>
      </p:sp>
      <p:sp>
        <p:nvSpPr>
          <p:cNvPr id="9" name="TextBox 8">
            <a:extLst>
              <a:ext uri="{FF2B5EF4-FFF2-40B4-BE49-F238E27FC236}">
                <a16:creationId xmlns:a16="http://schemas.microsoft.com/office/drawing/2014/main" id="{D23838CE-4776-4EAB-922A-06DF2BAC3A63}"/>
              </a:ext>
            </a:extLst>
          </p:cNvPr>
          <p:cNvSpPr txBox="1"/>
          <p:nvPr/>
        </p:nvSpPr>
        <p:spPr>
          <a:xfrm>
            <a:off x="754135" y="4214514"/>
            <a:ext cx="8228077" cy="1815882"/>
          </a:xfrm>
          <a:prstGeom prst="rect">
            <a:avLst/>
          </a:prstGeom>
          <a:noFill/>
        </p:spPr>
        <p:txBody>
          <a:bodyPr wrap="square" rtlCol="0">
            <a:spAutoFit/>
          </a:bodyPr>
          <a:lstStyle/>
          <a:p>
            <a:r>
              <a:rPr lang="en-US" sz="2800" dirty="0">
                <a:solidFill>
                  <a:srgbClr val="CAB52B"/>
                </a:solidFill>
              </a:rPr>
              <a:t>For political reasons, the proposed protocol was essentially abandoned with the main argument to limit the number of samples to protect and better preserve the Shroud.</a:t>
            </a:r>
            <a:r>
              <a:rPr lang="en-US" sz="2800" dirty="0">
                <a:solidFill>
                  <a:srgbClr val="FF0000"/>
                </a:solidFill>
              </a:rPr>
              <a:t>  </a:t>
            </a:r>
            <a:endParaRPr lang="en-US" sz="2800" dirty="0">
              <a:solidFill>
                <a:srgbClr val="CAB52B"/>
              </a:solidFill>
            </a:endParaRPr>
          </a:p>
        </p:txBody>
      </p:sp>
      <p:sp>
        <p:nvSpPr>
          <p:cNvPr id="13" name="Right Triangle 12">
            <a:extLst>
              <a:ext uri="{FF2B5EF4-FFF2-40B4-BE49-F238E27FC236}">
                <a16:creationId xmlns:a16="http://schemas.microsoft.com/office/drawing/2014/main" id="{69A87EAC-44F1-4583-97B5-5FB0156995CD}"/>
              </a:ext>
            </a:extLst>
          </p:cNvPr>
          <p:cNvSpPr/>
          <p:nvPr/>
        </p:nvSpPr>
        <p:spPr>
          <a:xfrm rot="16200000">
            <a:off x="5881570" y="547568"/>
            <a:ext cx="428860" cy="12192000"/>
          </a:xfrm>
          <a:prstGeom prst="rtTriangl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1E403EB1-594C-4407-B90D-2BC6109C7F33}"/>
              </a:ext>
            </a:extLst>
          </p:cNvPr>
          <p:cNvSpPr txBox="1"/>
          <p:nvPr/>
        </p:nvSpPr>
        <p:spPr>
          <a:xfrm>
            <a:off x="381963" y="3513586"/>
            <a:ext cx="439544" cy="646331"/>
          </a:xfrm>
          <a:prstGeom prst="rect">
            <a:avLst/>
          </a:prstGeom>
          <a:noFill/>
        </p:spPr>
        <p:txBody>
          <a:bodyPr wrap="none" rtlCol="0">
            <a:spAutoFit/>
          </a:bodyPr>
          <a:lstStyle/>
          <a:p>
            <a:r>
              <a:rPr lang="en-US" sz="3600" b="1" dirty="0">
                <a:solidFill>
                  <a:srgbClr val="FF0000"/>
                </a:solidFill>
              </a:rPr>
              <a:t>X</a:t>
            </a:r>
          </a:p>
        </p:txBody>
      </p:sp>
      <p:sp>
        <p:nvSpPr>
          <p:cNvPr id="10" name="TextBox 9">
            <a:extLst>
              <a:ext uri="{FF2B5EF4-FFF2-40B4-BE49-F238E27FC236}">
                <a16:creationId xmlns:a16="http://schemas.microsoft.com/office/drawing/2014/main" id="{584C8019-B375-4A54-ABD5-937500966674}"/>
              </a:ext>
            </a:extLst>
          </p:cNvPr>
          <p:cNvSpPr txBox="1"/>
          <p:nvPr/>
        </p:nvSpPr>
        <p:spPr>
          <a:xfrm>
            <a:off x="381963" y="3152456"/>
            <a:ext cx="372172" cy="646331"/>
          </a:xfrm>
          <a:prstGeom prst="rect">
            <a:avLst/>
          </a:prstGeom>
          <a:noFill/>
        </p:spPr>
        <p:txBody>
          <a:bodyPr wrap="square" rtlCol="0">
            <a:spAutoFit/>
          </a:bodyPr>
          <a:lstStyle/>
          <a:p>
            <a:r>
              <a:rPr lang="en-US" sz="3600" b="1" dirty="0">
                <a:solidFill>
                  <a:srgbClr val="FF0000"/>
                </a:solidFill>
              </a:rPr>
              <a:t>X</a:t>
            </a:r>
          </a:p>
        </p:txBody>
      </p:sp>
      <p:sp>
        <p:nvSpPr>
          <p:cNvPr id="12" name="TextBox 11">
            <a:extLst>
              <a:ext uri="{FF2B5EF4-FFF2-40B4-BE49-F238E27FC236}">
                <a16:creationId xmlns:a16="http://schemas.microsoft.com/office/drawing/2014/main" id="{9E324750-D388-4E9E-8F7A-144267DA31DE}"/>
              </a:ext>
            </a:extLst>
          </p:cNvPr>
          <p:cNvSpPr txBox="1"/>
          <p:nvPr/>
        </p:nvSpPr>
        <p:spPr>
          <a:xfrm>
            <a:off x="389982" y="2791326"/>
            <a:ext cx="439544" cy="646331"/>
          </a:xfrm>
          <a:prstGeom prst="rect">
            <a:avLst/>
          </a:prstGeom>
          <a:noFill/>
        </p:spPr>
        <p:txBody>
          <a:bodyPr wrap="none" rtlCol="0">
            <a:spAutoFit/>
          </a:bodyPr>
          <a:lstStyle/>
          <a:p>
            <a:r>
              <a:rPr lang="en-US" sz="3600" b="1" dirty="0">
                <a:solidFill>
                  <a:srgbClr val="FF0000"/>
                </a:solidFill>
              </a:rPr>
              <a:t>X</a:t>
            </a:r>
          </a:p>
        </p:txBody>
      </p:sp>
      <p:sp>
        <p:nvSpPr>
          <p:cNvPr id="14" name="TextBox 13">
            <a:extLst>
              <a:ext uri="{FF2B5EF4-FFF2-40B4-BE49-F238E27FC236}">
                <a16:creationId xmlns:a16="http://schemas.microsoft.com/office/drawing/2014/main" id="{3C4C40DB-4FDB-441F-8A6B-7B63092D3397}"/>
              </a:ext>
            </a:extLst>
          </p:cNvPr>
          <p:cNvSpPr txBox="1"/>
          <p:nvPr/>
        </p:nvSpPr>
        <p:spPr>
          <a:xfrm>
            <a:off x="389983" y="2430196"/>
            <a:ext cx="439544" cy="646331"/>
          </a:xfrm>
          <a:prstGeom prst="rect">
            <a:avLst/>
          </a:prstGeom>
          <a:noFill/>
        </p:spPr>
        <p:txBody>
          <a:bodyPr wrap="none" rtlCol="0">
            <a:spAutoFit/>
          </a:bodyPr>
          <a:lstStyle/>
          <a:p>
            <a:r>
              <a:rPr lang="en-US" sz="3600" b="1" dirty="0">
                <a:solidFill>
                  <a:srgbClr val="FF0000"/>
                </a:solidFill>
              </a:rPr>
              <a:t>X</a:t>
            </a:r>
          </a:p>
        </p:txBody>
      </p:sp>
      <p:sp>
        <p:nvSpPr>
          <p:cNvPr id="15" name="TextBox 14">
            <a:extLst>
              <a:ext uri="{FF2B5EF4-FFF2-40B4-BE49-F238E27FC236}">
                <a16:creationId xmlns:a16="http://schemas.microsoft.com/office/drawing/2014/main" id="{D2078156-0E0C-46D7-A95E-4B45A6CDF75F}"/>
              </a:ext>
            </a:extLst>
          </p:cNvPr>
          <p:cNvSpPr txBox="1"/>
          <p:nvPr/>
        </p:nvSpPr>
        <p:spPr>
          <a:xfrm>
            <a:off x="381963" y="1680003"/>
            <a:ext cx="439544" cy="646331"/>
          </a:xfrm>
          <a:prstGeom prst="rect">
            <a:avLst/>
          </a:prstGeom>
          <a:noFill/>
        </p:spPr>
        <p:txBody>
          <a:bodyPr wrap="none" rtlCol="0">
            <a:spAutoFit/>
          </a:bodyPr>
          <a:lstStyle/>
          <a:p>
            <a:r>
              <a:rPr lang="en-US" sz="3600" b="1" dirty="0">
                <a:solidFill>
                  <a:srgbClr val="FF0000"/>
                </a:solidFill>
              </a:rPr>
              <a:t>X</a:t>
            </a:r>
          </a:p>
        </p:txBody>
      </p:sp>
    </p:spTree>
    <p:extLst>
      <p:ext uri="{BB962C8B-B14F-4D97-AF65-F5344CB8AC3E}">
        <p14:creationId xmlns:p14="http://schemas.microsoft.com/office/powerpoint/2010/main" val="4513790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descr="Picture 6">
            <a:extLst>
              <a:ext uri="{FF2B5EF4-FFF2-40B4-BE49-F238E27FC236}">
                <a16:creationId xmlns:a16="http://schemas.microsoft.com/office/drawing/2014/main" id="{43F62025-1AF8-449E-91A6-EA4FDF2F8D0A}"/>
              </a:ext>
            </a:extLst>
          </p:cNvPr>
          <p:cNvPicPr>
            <a:picLocks noChangeAspect="1"/>
          </p:cNvPicPr>
          <p:nvPr/>
        </p:nvPicPr>
        <p:blipFill>
          <a:blip r:embed="rId5">
            <a:duotone>
              <a:schemeClr val="bg2">
                <a:shade val="45000"/>
                <a:satMod val="135000"/>
              </a:schemeClr>
              <a:prstClr val="white"/>
            </a:duotone>
            <a:alphaModFix amt="36000"/>
          </a:blip>
          <a:stretch>
            <a:fillRect/>
          </a:stretch>
        </p:blipFill>
        <p:spPr>
          <a:xfrm>
            <a:off x="0" y="-1656"/>
            <a:ext cx="12192000" cy="6870731"/>
          </a:xfrm>
          <a:prstGeom prst="rect">
            <a:avLst/>
          </a:prstGeom>
          <a:solidFill>
            <a:srgbClr val="E7A2A3">
              <a:alpha val="34000"/>
            </a:srgbClr>
          </a:solidFill>
          <a:ln w="12700">
            <a:miter lim="400000"/>
          </a:ln>
        </p:spPr>
      </p:pic>
      <p:sp>
        <p:nvSpPr>
          <p:cNvPr id="3" name="Rectangle 2">
            <a:extLst>
              <a:ext uri="{FF2B5EF4-FFF2-40B4-BE49-F238E27FC236}">
                <a16:creationId xmlns:a16="http://schemas.microsoft.com/office/drawing/2014/main" id="{D627048E-74BD-41BC-B0E8-A993FE1A3C93}"/>
              </a:ext>
            </a:extLst>
          </p:cNvPr>
          <p:cNvSpPr/>
          <p:nvPr/>
        </p:nvSpPr>
        <p:spPr>
          <a:xfrm>
            <a:off x="0" y="0"/>
            <a:ext cx="12192000" cy="6858000"/>
          </a:xfrm>
          <a:prstGeom prst="rect">
            <a:avLst/>
          </a:prstGeom>
          <a:solidFill>
            <a:srgbClr val="92D050">
              <a:alpha val="7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a:extLst>
              <a:ext uri="{FF2B5EF4-FFF2-40B4-BE49-F238E27FC236}">
                <a16:creationId xmlns:a16="http://schemas.microsoft.com/office/drawing/2014/main" id="{DCA1C9CD-7115-451A-955E-DDE92F2E23CD}"/>
              </a:ext>
            </a:extLst>
          </p:cNvPr>
          <p:cNvPicPr>
            <a:picLocks noChangeAspect="1"/>
          </p:cNvPicPr>
          <p:nvPr/>
        </p:nvPicPr>
        <p:blipFill rotWithShape="1">
          <a:blip r:embed="rId6">
            <a:extLst>
              <a:ext uri="{28A0092B-C50C-407E-A947-70E740481C1C}">
                <a14:useLocalDpi xmlns:a14="http://schemas.microsoft.com/office/drawing/2010/main" val="0"/>
              </a:ext>
            </a:extLst>
          </a:blip>
          <a:srcRect b="5760"/>
          <a:stretch/>
        </p:blipFill>
        <p:spPr>
          <a:xfrm>
            <a:off x="6525620" y="-11947"/>
            <a:ext cx="5666381" cy="6869948"/>
          </a:xfrm>
          <a:prstGeom prst="rect">
            <a:avLst/>
          </a:prstGeom>
        </p:spPr>
      </p:pic>
      <p:sp>
        <p:nvSpPr>
          <p:cNvPr id="4" name="Right Triangle 3">
            <a:extLst>
              <a:ext uri="{FF2B5EF4-FFF2-40B4-BE49-F238E27FC236}">
                <a16:creationId xmlns:a16="http://schemas.microsoft.com/office/drawing/2014/main" id="{A1672BCA-5CA7-471B-B83B-326D8F4CFA91}"/>
              </a:ext>
            </a:extLst>
          </p:cNvPr>
          <p:cNvSpPr/>
          <p:nvPr/>
        </p:nvSpPr>
        <p:spPr>
          <a:xfrm rot="5400000">
            <a:off x="5921020" y="-5932312"/>
            <a:ext cx="349959" cy="12192002"/>
          </a:xfrm>
          <a:prstGeom prst="rtTriangle">
            <a:avLst/>
          </a:prstGeom>
          <a:solidFill>
            <a:srgbClr val="7030A0">
              <a:alpha val="7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7" name="Rectangle 6">
            <a:extLst>
              <a:ext uri="{FF2B5EF4-FFF2-40B4-BE49-F238E27FC236}">
                <a16:creationId xmlns:a16="http://schemas.microsoft.com/office/drawing/2014/main" id="{FA9A6BF3-318A-4E6A-A685-E588DA09F59A}"/>
              </a:ext>
            </a:extLst>
          </p:cNvPr>
          <p:cNvSpPr/>
          <p:nvPr/>
        </p:nvSpPr>
        <p:spPr>
          <a:xfrm>
            <a:off x="124819" y="689846"/>
            <a:ext cx="6501267" cy="5816977"/>
          </a:xfrm>
          <a:prstGeom prst="rect">
            <a:avLst/>
          </a:prstGeom>
        </p:spPr>
        <p:txBody>
          <a:bodyPr wrap="square">
            <a:spAutoFit/>
          </a:bodyPr>
          <a:lstStyle/>
          <a:p>
            <a:r>
              <a:rPr lang="en-US" sz="2800" dirty="0">
                <a:latin typeface="Tw Cen MT" panose="020B0602020104020603" pitchFamily="34" charset="0"/>
              </a:rPr>
              <a:t>As a rule, </a:t>
            </a:r>
            <a:br>
              <a:rPr lang="en-US" sz="2800" dirty="0">
                <a:latin typeface="Tw Cen MT" panose="020B0602020104020603" pitchFamily="34" charset="0"/>
              </a:rPr>
            </a:br>
            <a:r>
              <a:rPr lang="en-US" sz="2800" dirty="0">
                <a:latin typeface="Tw Cen MT" panose="020B0602020104020603" pitchFamily="34" charset="0"/>
              </a:rPr>
              <a:t>Radiocarbon-14 is a reliable measuring tool. </a:t>
            </a:r>
          </a:p>
          <a:p>
            <a:endParaRPr lang="en-US" sz="2400" dirty="0">
              <a:latin typeface="Tw Cen MT" panose="020B0602020104020603" pitchFamily="34" charset="0"/>
            </a:endParaRPr>
          </a:p>
          <a:p>
            <a:r>
              <a:rPr lang="en-US" sz="2400" dirty="0">
                <a:latin typeface="Tw Cen MT" panose="020B0602020104020603" pitchFamily="34" charset="0"/>
              </a:rPr>
              <a:t>In this case, it seems the sample was taken from an area where the Shroud was </a:t>
            </a:r>
            <a:r>
              <a:rPr lang="en-US" sz="2400" b="1" dirty="0">
                <a:latin typeface="Tw Cen MT" panose="020B0602020104020603" pitchFamily="34" charset="0"/>
              </a:rPr>
              <a:t>repaired (patched) after a fire in 1532</a:t>
            </a:r>
            <a:r>
              <a:rPr lang="en-US" sz="2400" dirty="0">
                <a:latin typeface="Tw Cen MT" panose="020B0602020104020603" pitchFamily="34" charset="0"/>
              </a:rPr>
              <a:t>. There is considerable evidence that the sample contained material from the threads used to repair the Shroud rather than the original Shroud material.  </a:t>
            </a:r>
          </a:p>
          <a:p>
            <a:endParaRPr lang="en-US" sz="2400" dirty="0">
              <a:latin typeface="Tw Cen MT" panose="020B0602020104020603" pitchFamily="34" charset="0"/>
            </a:endParaRPr>
          </a:p>
          <a:p>
            <a:r>
              <a:rPr lang="en-US" sz="2400" dirty="0">
                <a:latin typeface="Tw Cen MT" panose="020B0602020104020603" pitchFamily="34" charset="0"/>
              </a:rPr>
              <a:t>At the very least </a:t>
            </a:r>
          </a:p>
          <a:p>
            <a:r>
              <a:rPr lang="en-US" sz="2400" dirty="0">
                <a:latin typeface="Tw Cen MT" panose="020B0602020104020603" pitchFamily="34" charset="0"/>
              </a:rPr>
              <a:t>some later fibers </a:t>
            </a:r>
            <a:r>
              <a:rPr lang="en-US" sz="2400" b="1" dirty="0">
                <a:latin typeface="Tw Cen MT" panose="020B0602020104020603" pitchFamily="34" charset="0"/>
              </a:rPr>
              <a:t>used to repair </a:t>
            </a:r>
            <a:r>
              <a:rPr lang="en-US" sz="2400" dirty="0">
                <a:latin typeface="Tw Cen MT" panose="020B0602020104020603" pitchFamily="34" charset="0"/>
              </a:rPr>
              <a:t>the site</a:t>
            </a:r>
          </a:p>
          <a:p>
            <a:r>
              <a:rPr lang="en-US" sz="2400" dirty="0">
                <a:latin typeface="Tw Cen MT" panose="020B0602020104020603" pitchFamily="34" charset="0"/>
              </a:rPr>
              <a:t>were mixed with the </a:t>
            </a:r>
            <a:r>
              <a:rPr lang="en-US" sz="2400" b="1" dirty="0">
                <a:latin typeface="Tw Cen MT" panose="020B0602020104020603" pitchFamily="34" charset="0"/>
              </a:rPr>
              <a:t>original</a:t>
            </a:r>
            <a:r>
              <a:rPr lang="en-US" sz="2400" dirty="0">
                <a:latin typeface="Tw Cen MT" panose="020B0602020104020603" pitchFamily="34" charset="0"/>
              </a:rPr>
              <a:t> fibers </a:t>
            </a:r>
          </a:p>
          <a:p>
            <a:r>
              <a:rPr lang="en-US" sz="2400" dirty="0">
                <a:latin typeface="Tw Cen MT" panose="020B0602020104020603" pitchFamily="34" charset="0"/>
              </a:rPr>
              <a:t>in the sample used for the carbon-14 dating. </a:t>
            </a:r>
          </a:p>
        </p:txBody>
      </p:sp>
      <p:sp>
        <p:nvSpPr>
          <p:cNvPr id="12" name="TextBox 11">
            <a:extLst>
              <a:ext uri="{FF2B5EF4-FFF2-40B4-BE49-F238E27FC236}">
                <a16:creationId xmlns:a16="http://schemas.microsoft.com/office/drawing/2014/main" id="{14795056-0502-4B08-B040-22512801C266}"/>
              </a:ext>
            </a:extLst>
          </p:cNvPr>
          <p:cNvSpPr txBox="1"/>
          <p:nvPr/>
        </p:nvSpPr>
        <p:spPr>
          <a:xfrm>
            <a:off x="0" y="-11947"/>
            <a:ext cx="3605048" cy="276999"/>
          </a:xfrm>
          <a:prstGeom prst="rect">
            <a:avLst/>
          </a:prstGeom>
          <a:noFill/>
        </p:spPr>
        <p:txBody>
          <a:bodyPr wrap="square" rtlCol="0">
            <a:spAutoFit/>
          </a:bodyPr>
          <a:lstStyle/>
          <a:p>
            <a:r>
              <a:rPr lang="en-US" sz="1200" dirty="0">
                <a:solidFill>
                  <a:schemeClr val="bg1">
                    <a:lumMod val="85000"/>
                  </a:schemeClr>
                </a:solidFill>
                <a:latin typeface="Arial Narrow" panose="020B0606020202030204" pitchFamily="34" charset="0"/>
              </a:rPr>
              <a:t>Photo ©1978 Barrie M. </a:t>
            </a:r>
            <a:r>
              <a:rPr lang="en-US" sz="1200" dirty="0" err="1">
                <a:solidFill>
                  <a:schemeClr val="bg1">
                    <a:lumMod val="85000"/>
                  </a:schemeClr>
                </a:solidFill>
                <a:latin typeface="Arial Narrow" panose="020B0606020202030204" pitchFamily="34" charset="0"/>
              </a:rPr>
              <a:t>Schwortz</a:t>
            </a:r>
            <a:r>
              <a:rPr lang="en-US" sz="1200" dirty="0">
                <a:solidFill>
                  <a:schemeClr val="bg1">
                    <a:lumMod val="85000"/>
                  </a:schemeClr>
                </a:solidFill>
                <a:latin typeface="Arial Narrow" panose="020B0606020202030204" pitchFamily="34" charset="0"/>
              </a:rPr>
              <a:t> Collection, STERA, Inc.</a:t>
            </a:r>
          </a:p>
        </p:txBody>
      </p:sp>
      <p:pic>
        <p:nvPicPr>
          <p:cNvPr id="8" name="19" descr="19">
            <a:hlinkClick r:id="" action="ppaction://media"/>
            <a:extLst>
              <a:ext uri="{FF2B5EF4-FFF2-40B4-BE49-F238E27FC236}">
                <a16:creationId xmlns:a16="http://schemas.microsoft.com/office/drawing/2014/main" id="{6DE0CED3-6444-364A-BA14-E395BBB65C86}"/>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5156136" y="7183826"/>
            <a:ext cx="812800" cy="812800"/>
          </a:xfrm>
          <a:prstGeom prst="rect">
            <a:avLst/>
          </a:prstGeom>
        </p:spPr>
      </p:pic>
    </p:spTree>
    <p:extLst>
      <p:ext uri="{BB962C8B-B14F-4D97-AF65-F5344CB8AC3E}">
        <p14:creationId xmlns:p14="http://schemas.microsoft.com/office/powerpoint/2010/main" val="22430026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1812"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8"/>
                </p:tgtEl>
              </p:cMediaNode>
            </p:audio>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descr="Picture 6">
            <a:extLst>
              <a:ext uri="{FF2B5EF4-FFF2-40B4-BE49-F238E27FC236}">
                <a16:creationId xmlns:a16="http://schemas.microsoft.com/office/drawing/2014/main" id="{43F62025-1AF8-449E-91A6-EA4FDF2F8D0A}"/>
              </a:ext>
            </a:extLst>
          </p:cNvPr>
          <p:cNvPicPr>
            <a:picLocks noChangeAspect="1"/>
          </p:cNvPicPr>
          <p:nvPr/>
        </p:nvPicPr>
        <p:blipFill>
          <a:blip r:embed="rId5">
            <a:duotone>
              <a:schemeClr val="bg2">
                <a:shade val="45000"/>
                <a:satMod val="135000"/>
              </a:schemeClr>
              <a:prstClr val="white"/>
            </a:duotone>
            <a:alphaModFix amt="36000"/>
          </a:blip>
          <a:stretch>
            <a:fillRect/>
          </a:stretch>
        </p:blipFill>
        <p:spPr>
          <a:xfrm>
            <a:off x="0" y="-1656"/>
            <a:ext cx="12192000" cy="6870731"/>
          </a:xfrm>
          <a:prstGeom prst="rect">
            <a:avLst/>
          </a:prstGeom>
          <a:solidFill>
            <a:srgbClr val="E7A2A3">
              <a:alpha val="34000"/>
            </a:srgbClr>
          </a:solidFill>
          <a:ln w="12700">
            <a:miter lim="400000"/>
          </a:ln>
        </p:spPr>
      </p:pic>
      <p:sp>
        <p:nvSpPr>
          <p:cNvPr id="3" name="Rectangle 2">
            <a:extLst>
              <a:ext uri="{FF2B5EF4-FFF2-40B4-BE49-F238E27FC236}">
                <a16:creationId xmlns:a16="http://schemas.microsoft.com/office/drawing/2014/main" id="{D627048E-74BD-41BC-B0E8-A993FE1A3C93}"/>
              </a:ext>
            </a:extLst>
          </p:cNvPr>
          <p:cNvSpPr/>
          <p:nvPr/>
        </p:nvSpPr>
        <p:spPr>
          <a:xfrm>
            <a:off x="0" y="0"/>
            <a:ext cx="12192000" cy="6858000"/>
          </a:xfrm>
          <a:prstGeom prst="rect">
            <a:avLst/>
          </a:prstGeom>
          <a:solidFill>
            <a:srgbClr val="92D050">
              <a:alpha val="7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a:extLst>
              <a:ext uri="{FF2B5EF4-FFF2-40B4-BE49-F238E27FC236}">
                <a16:creationId xmlns:a16="http://schemas.microsoft.com/office/drawing/2014/main" id="{1DD0B469-A139-46FD-B75D-EF6F61128DEF}"/>
              </a:ext>
            </a:extLst>
          </p:cNvPr>
          <p:cNvPicPr>
            <a:picLocks noChangeAspect="1"/>
          </p:cNvPicPr>
          <p:nvPr/>
        </p:nvPicPr>
        <p:blipFill rotWithShape="1">
          <a:blip r:embed="rId6">
            <a:extLst>
              <a:ext uri="{28A0092B-C50C-407E-A947-70E740481C1C}">
                <a14:useLocalDpi xmlns:a14="http://schemas.microsoft.com/office/drawing/2010/main" val="0"/>
              </a:ext>
            </a:extLst>
          </a:blip>
          <a:srcRect l="6198" t="305" r="34878" b="301"/>
          <a:stretch/>
        </p:blipFill>
        <p:spPr>
          <a:xfrm>
            <a:off x="0" y="10747"/>
            <a:ext cx="6008116" cy="6858000"/>
          </a:xfrm>
          <a:prstGeom prst="rect">
            <a:avLst/>
          </a:prstGeom>
        </p:spPr>
      </p:pic>
      <p:sp>
        <p:nvSpPr>
          <p:cNvPr id="4" name="Right Triangle 3">
            <a:extLst>
              <a:ext uri="{FF2B5EF4-FFF2-40B4-BE49-F238E27FC236}">
                <a16:creationId xmlns:a16="http://schemas.microsoft.com/office/drawing/2014/main" id="{A1672BCA-5CA7-471B-B83B-326D8F4CFA91}"/>
              </a:ext>
            </a:extLst>
          </p:cNvPr>
          <p:cNvSpPr/>
          <p:nvPr/>
        </p:nvSpPr>
        <p:spPr>
          <a:xfrm rot="5400000">
            <a:off x="5921020" y="-5932312"/>
            <a:ext cx="349959" cy="12192002"/>
          </a:xfrm>
          <a:prstGeom prst="rtTriangle">
            <a:avLst/>
          </a:prstGeom>
          <a:solidFill>
            <a:srgbClr val="7030A0">
              <a:alpha val="7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7" name="Rectangle 6">
            <a:extLst>
              <a:ext uri="{FF2B5EF4-FFF2-40B4-BE49-F238E27FC236}">
                <a16:creationId xmlns:a16="http://schemas.microsoft.com/office/drawing/2014/main" id="{89D09EF1-5D8F-4774-B396-D19155159552}"/>
              </a:ext>
            </a:extLst>
          </p:cNvPr>
          <p:cNvSpPr/>
          <p:nvPr/>
        </p:nvSpPr>
        <p:spPr>
          <a:xfrm>
            <a:off x="6183885" y="1043730"/>
            <a:ext cx="6096000" cy="4524315"/>
          </a:xfrm>
          <a:prstGeom prst="rect">
            <a:avLst/>
          </a:prstGeom>
        </p:spPr>
        <p:txBody>
          <a:bodyPr>
            <a:spAutoFit/>
          </a:bodyPr>
          <a:lstStyle/>
          <a:p>
            <a:r>
              <a:rPr lang="en-US" sz="2400" dirty="0">
                <a:latin typeface="Tw Cen MT" panose="020B0602020104020603" pitchFamily="34" charset="0"/>
              </a:rPr>
              <a:t>Dr. Raymond Rodgers </a:t>
            </a:r>
          </a:p>
          <a:p>
            <a:r>
              <a:rPr lang="en-US" sz="2400" dirty="0">
                <a:latin typeface="Tw Cen MT" panose="020B0602020104020603" pitchFamily="34" charset="0"/>
              </a:rPr>
              <a:t>of Los Alamos Laboratories confirmed this </a:t>
            </a:r>
          </a:p>
          <a:p>
            <a:endParaRPr lang="en-US" sz="2400" dirty="0">
              <a:latin typeface="Tw Cen MT" panose="020B0602020104020603" pitchFamily="34" charset="0"/>
            </a:endParaRPr>
          </a:p>
          <a:p>
            <a:r>
              <a:rPr lang="en-US" sz="2400" dirty="0">
                <a:latin typeface="Tw Cen MT" panose="020B0602020104020603" pitchFamily="34" charset="0"/>
              </a:rPr>
              <a:t>when he tested the sample </a:t>
            </a:r>
          </a:p>
          <a:p>
            <a:r>
              <a:rPr lang="en-US" sz="2400" dirty="0">
                <a:latin typeface="Tw Cen MT" panose="020B0602020104020603" pitchFamily="34" charset="0"/>
              </a:rPr>
              <a:t>and found </a:t>
            </a:r>
            <a:r>
              <a:rPr lang="en-US" sz="2400" b="1" dirty="0">
                <a:latin typeface="Tw Cen MT" panose="020B0602020104020603" pitchFamily="34" charset="0"/>
              </a:rPr>
              <a:t>cotton fibers </a:t>
            </a:r>
            <a:r>
              <a:rPr lang="en-US" sz="2400" dirty="0">
                <a:latin typeface="Tw Cen MT" panose="020B0602020104020603" pitchFamily="34" charset="0"/>
              </a:rPr>
              <a:t>in the sample</a:t>
            </a:r>
          </a:p>
          <a:p>
            <a:r>
              <a:rPr lang="en-US" sz="2400" dirty="0">
                <a:latin typeface="Tw Cen MT" panose="020B0602020104020603" pitchFamily="34" charset="0"/>
              </a:rPr>
              <a:t>(the original shroud is </a:t>
            </a:r>
            <a:r>
              <a:rPr lang="en-US" sz="2400" b="1" dirty="0">
                <a:latin typeface="Tw Cen MT" panose="020B0602020104020603" pitchFamily="34" charset="0"/>
              </a:rPr>
              <a:t>linen</a:t>
            </a:r>
            <a:r>
              <a:rPr lang="en-US" sz="2400" dirty="0">
                <a:latin typeface="Tw Cen MT" panose="020B0602020104020603" pitchFamily="34" charset="0"/>
              </a:rPr>
              <a:t>). </a:t>
            </a:r>
          </a:p>
          <a:p>
            <a:endParaRPr lang="en-US" sz="2400" dirty="0">
              <a:latin typeface="Tw Cen MT" panose="020B0602020104020603" pitchFamily="34" charset="0"/>
            </a:endParaRPr>
          </a:p>
          <a:p>
            <a:endParaRPr lang="en-US" sz="2400" dirty="0">
              <a:latin typeface="Tw Cen MT" panose="020B0602020104020603" pitchFamily="34" charset="0"/>
            </a:endParaRPr>
          </a:p>
          <a:p>
            <a:r>
              <a:rPr lang="en-US" sz="2400" dirty="0">
                <a:latin typeface="Tw Cen MT" panose="020B0602020104020603" pitchFamily="34" charset="0"/>
              </a:rPr>
              <a:t>Furthermore, he found a </a:t>
            </a:r>
            <a:r>
              <a:rPr lang="en-US" sz="2400" b="1" dirty="0">
                <a:latin typeface="Tw Cen MT" panose="020B0602020104020603" pitchFamily="34" charset="0"/>
              </a:rPr>
              <a:t>dye coating </a:t>
            </a:r>
          </a:p>
          <a:p>
            <a:r>
              <a:rPr lang="en-US" sz="2400" dirty="0">
                <a:latin typeface="Tw Cen MT" panose="020B0602020104020603" pitchFamily="34" charset="0"/>
              </a:rPr>
              <a:t>(the actual Shroud has </a:t>
            </a:r>
            <a:r>
              <a:rPr lang="en-US" sz="2400" b="1" dirty="0">
                <a:latin typeface="Tw Cen MT" panose="020B0602020104020603" pitchFamily="34" charset="0"/>
              </a:rPr>
              <a:t>no dye </a:t>
            </a:r>
            <a:br>
              <a:rPr lang="en-US" sz="2400" b="1" dirty="0">
                <a:latin typeface="Tw Cen MT" panose="020B0602020104020603" pitchFamily="34" charset="0"/>
              </a:rPr>
            </a:br>
            <a:r>
              <a:rPr lang="en-US" sz="2400" dirty="0">
                <a:latin typeface="Tw Cen MT" panose="020B0602020104020603" pitchFamily="34" charset="0"/>
              </a:rPr>
              <a:t>and this sample was presumably dyed to match the cloth it was patching). </a:t>
            </a:r>
          </a:p>
        </p:txBody>
      </p:sp>
      <p:sp>
        <p:nvSpPr>
          <p:cNvPr id="10" name="TextBox 9">
            <a:extLst>
              <a:ext uri="{FF2B5EF4-FFF2-40B4-BE49-F238E27FC236}">
                <a16:creationId xmlns:a16="http://schemas.microsoft.com/office/drawing/2014/main" id="{3ED311AF-5CE5-448A-B908-D71BCDCA3F48}"/>
              </a:ext>
            </a:extLst>
          </p:cNvPr>
          <p:cNvSpPr txBox="1"/>
          <p:nvPr/>
        </p:nvSpPr>
        <p:spPr>
          <a:xfrm>
            <a:off x="0" y="-11947"/>
            <a:ext cx="3605048" cy="276999"/>
          </a:xfrm>
          <a:prstGeom prst="rect">
            <a:avLst/>
          </a:prstGeom>
          <a:noFill/>
        </p:spPr>
        <p:txBody>
          <a:bodyPr wrap="square" rtlCol="0">
            <a:spAutoFit/>
          </a:bodyPr>
          <a:lstStyle/>
          <a:p>
            <a:r>
              <a:rPr lang="en-US" sz="1200" dirty="0">
                <a:solidFill>
                  <a:schemeClr val="bg1">
                    <a:lumMod val="75000"/>
                  </a:schemeClr>
                </a:solidFill>
                <a:latin typeface="Arial Narrow" panose="020B0606020202030204" pitchFamily="34" charset="0"/>
              </a:rPr>
              <a:t>Photo ©2005 Raymond N. Rogers Collection, STERA, Inc.</a:t>
            </a:r>
          </a:p>
        </p:txBody>
      </p:sp>
      <p:pic>
        <p:nvPicPr>
          <p:cNvPr id="8" name="20" descr="20">
            <a:hlinkClick r:id="" action="ppaction://media"/>
            <a:extLst>
              <a:ext uri="{FF2B5EF4-FFF2-40B4-BE49-F238E27FC236}">
                <a16:creationId xmlns:a16="http://schemas.microsoft.com/office/drawing/2014/main" id="{95F62638-ABEC-8746-BDAD-7694B0135701}"/>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5601717" y="7088930"/>
            <a:ext cx="812800" cy="812800"/>
          </a:xfrm>
          <a:prstGeom prst="rect">
            <a:avLst/>
          </a:prstGeom>
        </p:spPr>
      </p:pic>
    </p:spTree>
    <p:extLst>
      <p:ext uri="{BB962C8B-B14F-4D97-AF65-F5344CB8AC3E}">
        <p14:creationId xmlns:p14="http://schemas.microsoft.com/office/powerpoint/2010/main" val="2959562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8912"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8"/>
                </p:tgtEl>
              </p:cMediaNode>
            </p:audio>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descr="Picture 6">
            <a:extLst>
              <a:ext uri="{FF2B5EF4-FFF2-40B4-BE49-F238E27FC236}">
                <a16:creationId xmlns:a16="http://schemas.microsoft.com/office/drawing/2014/main" id="{43F62025-1AF8-449E-91A6-EA4FDF2F8D0A}"/>
              </a:ext>
            </a:extLst>
          </p:cNvPr>
          <p:cNvPicPr>
            <a:picLocks noChangeAspect="1"/>
          </p:cNvPicPr>
          <p:nvPr/>
        </p:nvPicPr>
        <p:blipFill>
          <a:blip r:embed="rId5">
            <a:duotone>
              <a:schemeClr val="bg2">
                <a:shade val="45000"/>
                <a:satMod val="135000"/>
              </a:schemeClr>
              <a:prstClr val="white"/>
            </a:duotone>
            <a:alphaModFix amt="36000"/>
          </a:blip>
          <a:stretch>
            <a:fillRect/>
          </a:stretch>
        </p:blipFill>
        <p:spPr>
          <a:xfrm>
            <a:off x="0" y="-1656"/>
            <a:ext cx="12192000" cy="6870731"/>
          </a:xfrm>
          <a:prstGeom prst="rect">
            <a:avLst/>
          </a:prstGeom>
          <a:solidFill>
            <a:srgbClr val="E7A2A3">
              <a:alpha val="34000"/>
            </a:srgbClr>
          </a:solidFill>
          <a:ln w="12700">
            <a:miter lim="400000"/>
          </a:ln>
        </p:spPr>
      </p:pic>
      <p:sp>
        <p:nvSpPr>
          <p:cNvPr id="3" name="Rectangle 2">
            <a:extLst>
              <a:ext uri="{FF2B5EF4-FFF2-40B4-BE49-F238E27FC236}">
                <a16:creationId xmlns:a16="http://schemas.microsoft.com/office/drawing/2014/main" id="{D627048E-74BD-41BC-B0E8-A993FE1A3C93}"/>
              </a:ext>
            </a:extLst>
          </p:cNvPr>
          <p:cNvSpPr/>
          <p:nvPr/>
        </p:nvSpPr>
        <p:spPr>
          <a:xfrm>
            <a:off x="0" y="0"/>
            <a:ext cx="12192000" cy="6858000"/>
          </a:xfrm>
          <a:prstGeom prst="rect">
            <a:avLst/>
          </a:prstGeom>
          <a:solidFill>
            <a:srgbClr val="92D050">
              <a:alpha val="7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a:extLst>
              <a:ext uri="{FF2B5EF4-FFF2-40B4-BE49-F238E27FC236}">
                <a16:creationId xmlns:a16="http://schemas.microsoft.com/office/drawing/2014/main" id="{CB312381-7F08-442C-B163-70986705569A}"/>
              </a:ext>
            </a:extLst>
          </p:cNvPr>
          <p:cNvPicPr>
            <a:picLocks noChangeAspect="1"/>
          </p:cNvPicPr>
          <p:nvPr/>
        </p:nvPicPr>
        <p:blipFill rotWithShape="1">
          <a:blip r:embed="rId6">
            <a:extLst>
              <a:ext uri="{28A0092B-C50C-407E-A947-70E740481C1C}">
                <a14:useLocalDpi xmlns:a14="http://schemas.microsoft.com/office/drawing/2010/main" val="0"/>
              </a:ext>
            </a:extLst>
          </a:blip>
          <a:srcRect r="-102" b="14575"/>
          <a:stretch/>
        </p:blipFill>
        <p:spPr>
          <a:xfrm>
            <a:off x="-1" y="0"/>
            <a:ext cx="12192000" cy="6892908"/>
          </a:xfrm>
          <a:prstGeom prst="rect">
            <a:avLst/>
          </a:prstGeom>
        </p:spPr>
      </p:pic>
      <p:sp>
        <p:nvSpPr>
          <p:cNvPr id="4" name="Right Triangle 3">
            <a:extLst>
              <a:ext uri="{FF2B5EF4-FFF2-40B4-BE49-F238E27FC236}">
                <a16:creationId xmlns:a16="http://schemas.microsoft.com/office/drawing/2014/main" id="{A1672BCA-5CA7-471B-B83B-326D8F4CFA91}"/>
              </a:ext>
            </a:extLst>
          </p:cNvPr>
          <p:cNvSpPr/>
          <p:nvPr/>
        </p:nvSpPr>
        <p:spPr>
          <a:xfrm rot="5400000">
            <a:off x="5921020" y="-5932312"/>
            <a:ext cx="349959" cy="12192002"/>
          </a:xfrm>
          <a:prstGeom prst="rtTriangle">
            <a:avLst/>
          </a:prstGeom>
          <a:solidFill>
            <a:srgbClr val="7030A0">
              <a:alpha val="7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2" name="Rectangle 11">
            <a:extLst>
              <a:ext uri="{FF2B5EF4-FFF2-40B4-BE49-F238E27FC236}">
                <a16:creationId xmlns:a16="http://schemas.microsoft.com/office/drawing/2014/main" id="{39903676-1DBD-4BC6-9322-364BFD0E2810}"/>
              </a:ext>
            </a:extLst>
          </p:cNvPr>
          <p:cNvSpPr/>
          <p:nvPr/>
        </p:nvSpPr>
        <p:spPr>
          <a:xfrm>
            <a:off x="1465383" y="5657849"/>
            <a:ext cx="9261229" cy="681709"/>
          </a:xfrm>
          <a:prstGeom prst="rect">
            <a:avLst/>
          </a:prstGeom>
          <a:solidFill>
            <a:srgbClr val="C4B08B">
              <a:alpha val="9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A9E13F85-BC79-4BA0-AEFD-C810B421169A}"/>
              </a:ext>
            </a:extLst>
          </p:cNvPr>
          <p:cNvSpPr/>
          <p:nvPr/>
        </p:nvSpPr>
        <p:spPr>
          <a:xfrm>
            <a:off x="1465383" y="338669"/>
            <a:ext cx="9261231" cy="3361134"/>
          </a:xfrm>
          <a:prstGeom prst="rect">
            <a:avLst/>
          </a:prstGeom>
          <a:solidFill>
            <a:srgbClr val="C4B08B">
              <a:alpha val="9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66CE517B-BA6B-4550-B9FC-A58362139B79}"/>
              </a:ext>
            </a:extLst>
          </p:cNvPr>
          <p:cNvSpPr/>
          <p:nvPr/>
        </p:nvSpPr>
        <p:spPr>
          <a:xfrm>
            <a:off x="1465385" y="363192"/>
            <a:ext cx="9261231" cy="3785652"/>
          </a:xfrm>
          <a:prstGeom prst="rect">
            <a:avLst/>
          </a:prstGeom>
        </p:spPr>
        <p:txBody>
          <a:bodyPr wrap="square">
            <a:spAutoFit/>
          </a:bodyPr>
          <a:lstStyle/>
          <a:p>
            <a:pPr algn="ctr"/>
            <a:r>
              <a:rPr lang="en-US" sz="2400" dirty="0">
                <a:latin typeface="Tw Cen MT" panose="020B0602020104020603" pitchFamily="34" charset="0"/>
              </a:rPr>
              <a:t>A 2017 analysis led by French researcher Tristan Casabianca</a:t>
            </a:r>
            <a:br>
              <a:rPr lang="en-US" sz="2400" dirty="0">
                <a:latin typeface="Tw Cen MT" panose="020B0602020104020603" pitchFamily="34" charset="0"/>
              </a:rPr>
            </a:br>
            <a:r>
              <a:rPr lang="en-US" sz="2400" dirty="0">
                <a:latin typeface="Tw Cen MT" panose="020B0602020104020603" pitchFamily="34" charset="0"/>
              </a:rPr>
              <a:t> reached the same conclusion: </a:t>
            </a:r>
            <a:br>
              <a:rPr lang="en-US" sz="2400" dirty="0">
                <a:latin typeface="Tw Cen MT" panose="020B0602020104020603" pitchFamily="34" charset="0"/>
              </a:rPr>
            </a:br>
            <a:r>
              <a:rPr lang="en-US" sz="2400" b="1" dirty="0">
                <a:latin typeface="Tw Cen MT" panose="020B0602020104020603" pitchFamily="34" charset="0"/>
              </a:rPr>
              <a:t>"Our statistical analysis shows that the 1988 radiocarbon 14 dating </a:t>
            </a:r>
            <a:br>
              <a:rPr lang="en-US" sz="2400" b="1" dirty="0">
                <a:latin typeface="Tw Cen MT" panose="020B0602020104020603" pitchFamily="34" charset="0"/>
              </a:rPr>
            </a:br>
            <a:r>
              <a:rPr lang="en-US" sz="2400" b="1" dirty="0">
                <a:latin typeface="Tw Cen MT" panose="020B0602020104020603" pitchFamily="34" charset="0"/>
              </a:rPr>
              <a:t>was unreliable...It is therefore impossible to conclude </a:t>
            </a:r>
            <a:br>
              <a:rPr lang="en-US" sz="2400" b="1" dirty="0">
                <a:latin typeface="Tw Cen MT" panose="020B0602020104020603" pitchFamily="34" charset="0"/>
              </a:rPr>
            </a:br>
            <a:r>
              <a:rPr lang="en-US" sz="2400" b="1" dirty="0">
                <a:latin typeface="Tw Cen MT" panose="020B0602020104020603" pitchFamily="34" charset="0"/>
              </a:rPr>
              <a:t>that the shroud of Turin dates from the Middle Ages.” </a:t>
            </a:r>
            <a:br>
              <a:rPr lang="en-US" sz="2400" dirty="0">
                <a:latin typeface="Tw Cen MT" panose="020B0602020104020603" pitchFamily="34" charset="0"/>
              </a:rPr>
            </a:br>
            <a:r>
              <a:rPr lang="en-US" sz="2400" dirty="0">
                <a:latin typeface="Tw Cen MT" panose="020B0602020104020603" pitchFamily="34" charset="0"/>
              </a:rPr>
              <a:t>Casabianca found so much stratification in the samples </a:t>
            </a:r>
            <a:br>
              <a:rPr lang="en-US" sz="2400" dirty="0">
                <a:latin typeface="Tw Cen MT" panose="020B0602020104020603" pitchFamily="34" charset="0"/>
              </a:rPr>
            </a:br>
            <a:r>
              <a:rPr lang="en-US" sz="2400" dirty="0">
                <a:latin typeface="Tw Cen MT" panose="020B0602020104020603" pitchFamily="34" charset="0"/>
              </a:rPr>
              <a:t>that dating it to the middle ages is highly unlikely. </a:t>
            </a:r>
            <a:br>
              <a:rPr lang="en-US" sz="2400" dirty="0">
                <a:latin typeface="Tw Cen MT" panose="020B0602020104020603" pitchFamily="34" charset="0"/>
              </a:rPr>
            </a:br>
            <a:r>
              <a:rPr lang="en-US" sz="2400" b="1" dirty="0">
                <a:latin typeface="Tw Cen MT" panose="020B0602020104020603" pitchFamily="34" charset="0"/>
              </a:rPr>
              <a:t>Thus, ​a new radiocarbon test with more diverse samples </a:t>
            </a:r>
            <a:br>
              <a:rPr lang="en-US" sz="2400" b="1" dirty="0">
                <a:latin typeface="Tw Cen MT" panose="020B0602020104020603" pitchFamily="34" charset="0"/>
              </a:rPr>
            </a:br>
            <a:r>
              <a:rPr lang="en-US" sz="2400" b="1" dirty="0">
                <a:latin typeface="Tw Cen MT" panose="020B0602020104020603" pitchFamily="34" charset="0"/>
              </a:rPr>
              <a:t>from less controversial areas of the shroud should be arranged. </a:t>
            </a:r>
          </a:p>
          <a:p>
            <a:endParaRPr lang="en-US" sz="2400" dirty="0">
              <a:latin typeface="Tw Cen MT" panose="020B0602020104020603" pitchFamily="34" charset="0"/>
            </a:endParaRPr>
          </a:p>
        </p:txBody>
      </p:sp>
      <p:sp>
        <p:nvSpPr>
          <p:cNvPr id="10" name="Rectangle 9">
            <a:extLst>
              <a:ext uri="{FF2B5EF4-FFF2-40B4-BE49-F238E27FC236}">
                <a16:creationId xmlns:a16="http://schemas.microsoft.com/office/drawing/2014/main" id="{7D81E4B2-2CD2-4ED7-B5C9-05B7A5477337}"/>
              </a:ext>
            </a:extLst>
          </p:cNvPr>
          <p:cNvSpPr/>
          <p:nvPr/>
        </p:nvSpPr>
        <p:spPr>
          <a:xfrm>
            <a:off x="1465385" y="5725229"/>
            <a:ext cx="9261229" cy="461665"/>
          </a:xfrm>
          <a:prstGeom prst="rect">
            <a:avLst/>
          </a:prstGeom>
        </p:spPr>
        <p:txBody>
          <a:bodyPr wrap="square">
            <a:spAutoFit/>
          </a:bodyPr>
          <a:lstStyle/>
          <a:p>
            <a:r>
              <a:rPr lang="en-US" sz="2400" dirty="0">
                <a:latin typeface="Tw Cen MT" panose="020B0602020104020603" pitchFamily="34" charset="0"/>
              </a:rPr>
              <a:t>Let's turn now to the </a:t>
            </a:r>
            <a:r>
              <a:rPr lang="en-US" sz="2400" b="1" dirty="0">
                <a:latin typeface="Tw Cen MT" panose="020B0602020104020603" pitchFamily="34" charset="0"/>
              </a:rPr>
              <a:t>other dating methods </a:t>
            </a:r>
            <a:r>
              <a:rPr lang="en-US" sz="2400" dirty="0">
                <a:latin typeface="Tw Cen MT" panose="020B0602020104020603" pitchFamily="34" charset="0"/>
              </a:rPr>
              <a:t>that have recently been found.</a:t>
            </a:r>
          </a:p>
        </p:txBody>
      </p:sp>
      <p:pic>
        <p:nvPicPr>
          <p:cNvPr id="8" name="21" descr="21">
            <a:hlinkClick r:id="" action="ppaction://media"/>
            <a:extLst>
              <a:ext uri="{FF2B5EF4-FFF2-40B4-BE49-F238E27FC236}">
                <a16:creationId xmlns:a16="http://schemas.microsoft.com/office/drawing/2014/main" id="{9A24AE7C-9D22-714B-B7DB-EFE726A5928D}"/>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5444234" y="7137235"/>
            <a:ext cx="812800" cy="812800"/>
          </a:xfrm>
          <a:prstGeom prst="rect">
            <a:avLst/>
          </a:prstGeom>
        </p:spPr>
      </p:pic>
    </p:spTree>
    <p:extLst>
      <p:ext uri="{BB962C8B-B14F-4D97-AF65-F5344CB8AC3E}">
        <p14:creationId xmlns:p14="http://schemas.microsoft.com/office/powerpoint/2010/main" val="539238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9627"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8"/>
                </p:tgtEl>
              </p:cMediaNode>
            </p:audio>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descr="Picture 6">
            <a:extLst>
              <a:ext uri="{FF2B5EF4-FFF2-40B4-BE49-F238E27FC236}">
                <a16:creationId xmlns:a16="http://schemas.microsoft.com/office/drawing/2014/main" id="{43F62025-1AF8-449E-91A6-EA4FDF2F8D0A}"/>
              </a:ext>
            </a:extLst>
          </p:cNvPr>
          <p:cNvPicPr>
            <a:picLocks noChangeAspect="1"/>
          </p:cNvPicPr>
          <p:nvPr/>
        </p:nvPicPr>
        <p:blipFill>
          <a:blip r:embed="rId3">
            <a:duotone>
              <a:schemeClr val="bg2">
                <a:shade val="45000"/>
                <a:satMod val="135000"/>
              </a:schemeClr>
              <a:prstClr val="white"/>
            </a:duotone>
            <a:alphaModFix amt="36000"/>
          </a:blip>
          <a:stretch>
            <a:fillRect/>
          </a:stretch>
        </p:blipFill>
        <p:spPr>
          <a:xfrm>
            <a:off x="0" y="-1656"/>
            <a:ext cx="12192000" cy="6870731"/>
          </a:xfrm>
          <a:prstGeom prst="rect">
            <a:avLst/>
          </a:prstGeom>
          <a:solidFill>
            <a:srgbClr val="E7A2A3">
              <a:alpha val="34000"/>
            </a:srgbClr>
          </a:solidFill>
          <a:ln w="12700">
            <a:miter lim="400000"/>
          </a:ln>
        </p:spPr>
      </p:pic>
      <p:sp>
        <p:nvSpPr>
          <p:cNvPr id="3" name="Rectangle 2">
            <a:extLst>
              <a:ext uri="{FF2B5EF4-FFF2-40B4-BE49-F238E27FC236}">
                <a16:creationId xmlns:a16="http://schemas.microsoft.com/office/drawing/2014/main" id="{D627048E-74BD-41BC-B0E8-A993FE1A3C93}"/>
              </a:ext>
            </a:extLst>
          </p:cNvPr>
          <p:cNvSpPr/>
          <p:nvPr/>
        </p:nvSpPr>
        <p:spPr>
          <a:xfrm>
            <a:off x="0" y="0"/>
            <a:ext cx="12192000" cy="6858000"/>
          </a:xfrm>
          <a:prstGeom prst="rect">
            <a:avLst/>
          </a:prstGeom>
          <a:solidFill>
            <a:srgbClr val="92D050">
              <a:alpha val="7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ight Triangle 3">
            <a:extLst>
              <a:ext uri="{FF2B5EF4-FFF2-40B4-BE49-F238E27FC236}">
                <a16:creationId xmlns:a16="http://schemas.microsoft.com/office/drawing/2014/main" id="{A1672BCA-5CA7-471B-B83B-326D8F4CFA91}"/>
              </a:ext>
            </a:extLst>
          </p:cNvPr>
          <p:cNvSpPr/>
          <p:nvPr/>
        </p:nvSpPr>
        <p:spPr>
          <a:xfrm rot="5400000">
            <a:off x="5921020" y="-5932312"/>
            <a:ext cx="349959" cy="12192002"/>
          </a:xfrm>
          <a:prstGeom prst="rtTriangle">
            <a:avLst/>
          </a:prstGeom>
          <a:solidFill>
            <a:srgbClr val="7030A0">
              <a:alpha val="7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7" name="Rectangle 6">
            <a:extLst>
              <a:ext uri="{FF2B5EF4-FFF2-40B4-BE49-F238E27FC236}">
                <a16:creationId xmlns:a16="http://schemas.microsoft.com/office/drawing/2014/main" id="{66C12C2F-9D99-4043-8B7F-4ED077C90125}"/>
              </a:ext>
            </a:extLst>
          </p:cNvPr>
          <p:cNvSpPr/>
          <p:nvPr/>
        </p:nvSpPr>
        <p:spPr>
          <a:xfrm>
            <a:off x="4396739" y="2133002"/>
            <a:ext cx="7463957" cy="4278094"/>
          </a:xfrm>
          <a:prstGeom prst="rect">
            <a:avLst/>
          </a:prstGeom>
        </p:spPr>
        <p:txBody>
          <a:bodyPr wrap="square">
            <a:spAutoFit/>
          </a:bodyPr>
          <a:lstStyle/>
          <a:p>
            <a:r>
              <a:rPr lang="en-US" sz="2800" b="1" dirty="0">
                <a:latin typeface="Tw Cen MT" panose="020B0602020104020603" pitchFamily="34" charset="0"/>
              </a:rPr>
              <a:t>Dr. Raymond Rogers </a:t>
            </a:r>
          </a:p>
          <a:p>
            <a:r>
              <a:rPr lang="en-US" sz="2400" dirty="0">
                <a:latin typeface="Tw Cen MT" panose="020B0602020104020603" pitchFamily="34" charset="0"/>
              </a:rPr>
              <a:t>performed a </a:t>
            </a:r>
            <a:r>
              <a:rPr lang="en-US" sz="2400" b="1" dirty="0">
                <a:latin typeface="Tw Cen MT" panose="020B0602020104020603" pitchFamily="34" charset="0"/>
              </a:rPr>
              <a:t>vanillin test </a:t>
            </a:r>
            <a:r>
              <a:rPr lang="en-US" sz="2400" dirty="0">
                <a:latin typeface="Tw Cen MT" panose="020B0602020104020603" pitchFamily="34" charset="0"/>
              </a:rPr>
              <a:t>which compares the amount of vanillin remaining in different linens from different ages. </a:t>
            </a:r>
          </a:p>
          <a:p>
            <a:endParaRPr lang="en-US" sz="2400" dirty="0">
              <a:latin typeface="Tw Cen MT" panose="020B0602020104020603" pitchFamily="34" charset="0"/>
            </a:endParaRPr>
          </a:p>
          <a:p>
            <a:r>
              <a:rPr lang="en-US" sz="2400" dirty="0">
                <a:latin typeface="Tw Cen MT" panose="020B0602020104020603" pitchFamily="34" charset="0"/>
              </a:rPr>
              <a:t>Since vanillin — like carbon — decays with age, </a:t>
            </a:r>
            <a:br>
              <a:rPr lang="en-US" sz="2400" dirty="0">
                <a:latin typeface="Tw Cen MT" panose="020B0602020104020603" pitchFamily="34" charset="0"/>
              </a:rPr>
            </a:br>
            <a:r>
              <a:rPr lang="en-US" sz="2400" dirty="0">
                <a:latin typeface="Tw Cen MT" panose="020B0602020104020603" pitchFamily="34" charset="0"/>
              </a:rPr>
              <a:t>scientists can make an estimate of how old a cloth is </a:t>
            </a:r>
            <a:br>
              <a:rPr lang="en-US" sz="2400" dirty="0">
                <a:latin typeface="Tw Cen MT" panose="020B0602020104020603" pitchFamily="34" charset="0"/>
              </a:rPr>
            </a:br>
            <a:r>
              <a:rPr lang="en-US" sz="2400" dirty="0">
                <a:latin typeface="Tw Cen MT" panose="020B0602020104020603" pitchFamily="34" charset="0"/>
              </a:rPr>
              <a:t>by detecting its level of vanillin residue. </a:t>
            </a:r>
          </a:p>
          <a:p>
            <a:endParaRPr lang="en-US" sz="2400" dirty="0">
              <a:latin typeface="Tw Cen MT" panose="020B0602020104020603" pitchFamily="34" charset="0"/>
            </a:endParaRPr>
          </a:p>
          <a:p>
            <a:r>
              <a:rPr lang="en-US" sz="2400" dirty="0">
                <a:latin typeface="Tw Cen MT" panose="020B0602020104020603" pitchFamily="34" charset="0"/>
              </a:rPr>
              <a:t>In this comparison, the Shroud's results placed the shroud's origin at a much earlier date—the 1</a:t>
            </a:r>
            <a:r>
              <a:rPr lang="en-US" sz="2400" baseline="30000" dirty="0">
                <a:latin typeface="Tw Cen MT" panose="020B0602020104020603" pitchFamily="34" charset="0"/>
              </a:rPr>
              <a:t>st</a:t>
            </a:r>
            <a:r>
              <a:rPr lang="en-US" sz="2400" dirty="0">
                <a:latin typeface="Tw Cen MT" panose="020B0602020104020603" pitchFamily="34" charset="0"/>
              </a:rPr>
              <a:t> century before Christ.</a:t>
            </a:r>
          </a:p>
          <a:p>
            <a:endParaRPr lang="en-US" sz="2800" dirty="0">
              <a:latin typeface="Tw Cen MT" panose="020B0602020104020603" pitchFamily="34" charset="0"/>
            </a:endParaRPr>
          </a:p>
        </p:txBody>
      </p:sp>
      <p:sp>
        <p:nvSpPr>
          <p:cNvPr id="8" name="Rectangle 7">
            <a:extLst>
              <a:ext uri="{FF2B5EF4-FFF2-40B4-BE49-F238E27FC236}">
                <a16:creationId xmlns:a16="http://schemas.microsoft.com/office/drawing/2014/main" id="{E6E69DD1-8AA7-4E2E-83C0-77DE105B36A7}"/>
              </a:ext>
            </a:extLst>
          </p:cNvPr>
          <p:cNvSpPr/>
          <p:nvPr/>
        </p:nvSpPr>
        <p:spPr>
          <a:xfrm>
            <a:off x="3113966" y="348304"/>
            <a:ext cx="5964069" cy="584775"/>
          </a:xfrm>
          <a:prstGeom prst="rect">
            <a:avLst/>
          </a:prstGeom>
        </p:spPr>
        <p:txBody>
          <a:bodyPr wrap="none">
            <a:spAutoFit/>
          </a:bodyPr>
          <a:lstStyle/>
          <a:p>
            <a:r>
              <a:rPr lang="en-US" sz="3200" dirty="0">
                <a:latin typeface="Tw Cen MT" panose="020B0602020104020603" pitchFamily="34" charset="0"/>
              </a:rPr>
              <a:t>Four New Scientific Dating Methods</a:t>
            </a:r>
          </a:p>
        </p:txBody>
      </p:sp>
      <p:sp>
        <p:nvSpPr>
          <p:cNvPr id="12" name="Rectangle 11">
            <a:extLst>
              <a:ext uri="{FF2B5EF4-FFF2-40B4-BE49-F238E27FC236}">
                <a16:creationId xmlns:a16="http://schemas.microsoft.com/office/drawing/2014/main" id="{68C0FBE5-21A0-4C3A-8A37-3B0C42F8CA3B}"/>
              </a:ext>
            </a:extLst>
          </p:cNvPr>
          <p:cNvSpPr/>
          <p:nvPr/>
        </p:nvSpPr>
        <p:spPr>
          <a:xfrm>
            <a:off x="691514" y="1159802"/>
            <a:ext cx="10808972" cy="461665"/>
          </a:xfrm>
          <a:prstGeom prst="rect">
            <a:avLst/>
          </a:prstGeom>
        </p:spPr>
        <p:txBody>
          <a:bodyPr wrap="square">
            <a:spAutoFit/>
          </a:bodyPr>
          <a:lstStyle/>
          <a:p>
            <a:r>
              <a:rPr lang="en-US" sz="2400" dirty="0">
                <a:latin typeface="Tw Cen MT" panose="020B0602020104020603" pitchFamily="34" charset="0"/>
              </a:rPr>
              <a:t>A variety of dating methods place the Shroud's origins much nearer to the 1st century.</a:t>
            </a:r>
          </a:p>
        </p:txBody>
      </p:sp>
      <p:sp>
        <p:nvSpPr>
          <p:cNvPr id="11" name="TextBox 10">
            <a:extLst>
              <a:ext uri="{FF2B5EF4-FFF2-40B4-BE49-F238E27FC236}">
                <a16:creationId xmlns:a16="http://schemas.microsoft.com/office/drawing/2014/main" id="{9B30940B-32A7-4036-A785-2D676C48BD8E}"/>
              </a:ext>
            </a:extLst>
          </p:cNvPr>
          <p:cNvSpPr txBox="1"/>
          <p:nvPr/>
        </p:nvSpPr>
        <p:spPr>
          <a:xfrm>
            <a:off x="0" y="-11947"/>
            <a:ext cx="3605048" cy="276999"/>
          </a:xfrm>
          <a:prstGeom prst="rect">
            <a:avLst/>
          </a:prstGeom>
          <a:noFill/>
        </p:spPr>
        <p:txBody>
          <a:bodyPr wrap="square" rtlCol="0">
            <a:spAutoFit/>
          </a:bodyPr>
          <a:lstStyle/>
          <a:p>
            <a:r>
              <a:rPr lang="en-US" sz="1200" dirty="0">
                <a:solidFill>
                  <a:schemeClr val="bg1">
                    <a:lumMod val="75000"/>
                  </a:schemeClr>
                </a:solidFill>
                <a:latin typeface="Arial Narrow" panose="020B0606020202030204" pitchFamily="34" charset="0"/>
              </a:rPr>
              <a:t>Photo ©2004 Barrie M. </a:t>
            </a:r>
            <a:r>
              <a:rPr lang="en-US" sz="1200" dirty="0" err="1">
                <a:solidFill>
                  <a:schemeClr val="bg1">
                    <a:lumMod val="75000"/>
                  </a:schemeClr>
                </a:solidFill>
                <a:latin typeface="Arial Narrow" panose="020B0606020202030204" pitchFamily="34" charset="0"/>
              </a:rPr>
              <a:t>Schwortz</a:t>
            </a:r>
            <a:r>
              <a:rPr lang="en-US" sz="1200" dirty="0">
                <a:solidFill>
                  <a:schemeClr val="bg1">
                    <a:lumMod val="75000"/>
                  </a:schemeClr>
                </a:solidFill>
                <a:latin typeface="Arial Narrow" panose="020B0606020202030204" pitchFamily="34" charset="0"/>
              </a:rPr>
              <a:t> Collection, STERA, Inc.</a:t>
            </a:r>
          </a:p>
        </p:txBody>
      </p:sp>
      <p:pic>
        <p:nvPicPr>
          <p:cNvPr id="13" name="Picture 12">
            <a:extLst>
              <a:ext uri="{FF2B5EF4-FFF2-40B4-BE49-F238E27FC236}">
                <a16:creationId xmlns:a16="http://schemas.microsoft.com/office/drawing/2014/main" id="{DCD552CF-C230-4D01-B1EA-2DC3DEB8EFF9}"/>
              </a:ext>
            </a:extLst>
          </p:cNvPr>
          <p:cNvPicPr>
            <a:picLocks noChangeAspect="1"/>
          </p:cNvPicPr>
          <p:nvPr/>
        </p:nvPicPr>
        <p:blipFill rotWithShape="1">
          <a:blip r:embed="rId4">
            <a:extLst>
              <a:ext uri="{28A0092B-C50C-407E-A947-70E740481C1C}">
                <a14:useLocalDpi xmlns:a14="http://schemas.microsoft.com/office/drawing/2010/main" val="0"/>
              </a:ext>
            </a:extLst>
          </a:blip>
          <a:srcRect l="29876" t="5124" r="19557"/>
          <a:stretch/>
        </p:blipFill>
        <p:spPr>
          <a:xfrm>
            <a:off x="571500" y="2303795"/>
            <a:ext cx="3093208" cy="3847863"/>
          </a:xfrm>
          <a:prstGeom prst="rect">
            <a:avLst/>
          </a:prstGeom>
        </p:spPr>
      </p:pic>
    </p:spTree>
    <p:extLst>
      <p:ext uri="{BB962C8B-B14F-4D97-AF65-F5344CB8AC3E}">
        <p14:creationId xmlns:p14="http://schemas.microsoft.com/office/powerpoint/2010/main" val="276025412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descr="Picture 6">
            <a:extLst>
              <a:ext uri="{FF2B5EF4-FFF2-40B4-BE49-F238E27FC236}">
                <a16:creationId xmlns:a16="http://schemas.microsoft.com/office/drawing/2014/main" id="{43F62025-1AF8-449E-91A6-EA4FDF2F8D0A}"/>
              </a:ext>
            </a:extLst>
          </p:cNvPr>
          <p:cNvPicPr>
            <a:picLocks noChangeAspect="1"/>
          </p:cNvPicPr>
          <p:nvPr/>
        </p:nvPicPr>
        <p:blipFill>
          <a:blip r:embed="rId3">
            <a:duotone>
              <a:schemeClr val="bg2">
                <a:shade val="45000"/>
                <a:satMod val="135000"/>
              </a:schemeClr>
              <a:prstClr val="white"/>
            </a:duotone>
            <a:alphaModFix amt="36000"/>
          </a:blip>
          <a:stretch>
            <a:fillRect/>
          </a:stretch>
        </p:blipFill>
        <p:spPr>
          <a:xfrm>
            <a:off x="0" y="-1656"/>
            <a:ext cx="12192000" cy="6870731"/>
          </a:xfrm>
          <a:prstGeom prst="rect">
            <a:avLst/>
          </a:prstGeom>
          <a:solidFill>
            <a:srgbClr val="E7A2A3">
              <a:alpha val="34000"/>
            </a:srgbClr>
          </a:solidFill>
          <a:ln w="12700">
            <a:miter lim="400000"/>
          </a:ln>
        </p:spPr>
      </p:pic>
      <p:sp>
        <p:nvSpPr>
          <p:cNvPr id="3" name="Rectangle 2">
            <a:extLst>
              <a:ext uri="{FF2B5EF4-FFF2-40B4-BE49-F238E27FC236}">
                <a16:creationId xmlns:a16="http://schemas.microsoft.com/office/drawing/2014/main" id="{D627048E-74BD-41BC-B0E8-A993FE1A3C93}"/>
              </a:ext>
            </a:extLst>
          </p:cNvPr>
          <p:cNvSpPr/>
          <p:nvPr/>
        </p:nvSpPr>
        <p:spPr>
          <a:xfrm>
            <a:off x="0" y="0"/>
            <a:ext cx="12192000" cy="6858000"/>
          </a:xfrm>
          <a:prstGeom prst="rect">
            <a:avLst/>
          </a:prstGeom>
          <a:solidFill>
            <a:srgbClr val="92D050">
              <a:alpha val="7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F73A3807-8815-45B1-B3D4-F5B8436BBE13}"/>
              </a:ext>
            </a:extLst>
          </p:cNvPr>
          <p:cNvSpPr/>
          <p:nvPr/>
        </p:nvSpPr>
        <p:spPr>
          <a:xfrm>
            <a:off x="1666875" y="330190"/>
            <a:ext cx="8858250" cy="1015663"/>
          </a:xfrm>
          <a:prstGeom prst="rect">
            <a:avLst/>
          </a:prstGeom>
        </p:spPr>
        <p:txBody>
          <a:bodyPr wrap="square">
            <a:spAutoFit/>
          </a:bodyPr>
          <a:lstStyle/>
          <a:p>
            <a:pPr algn="ctr"/>
            <a:r>
              <a:rPr lang="en-US" sz="3200" b="1" dirty="0">
                <a:latin typeface="Tw Cen MT" panose="020B0602020104020603" pitchFamily="34" charset="0"/>
              </a:rPr>
              <a:t>Dr. Giulio Fanti </a:t>
            </a:r>
            <a:br>
              <a:rPr lang="en-US" sz="3200" b="1" dirty="0">
                <a:latin typeface="Tw Cen MT" panose="020B0602020104020603" pitchFamily="34" charset="0"/>
              </a:rPr>
            </a:br>
            <a:r>
              <a:rPr lang="en-US" sz="2800" dirty="0">
                <a:latin typeface="Tw Cen MT" panose="020B0602020104020603" pitchFamily="34" charset="0"/>
              </a:rPr>
              <a:t>performed three additional dating tests. </a:t>
            </a:r>
          </a:p>
        </p:txBody>
      </p:sp>
      <p:pic>
        <p:nvPicPr>
          <p:cNvPr id="9" name="Picture 8">
            <a:extLst>
              <a:ext uri="{FF2B5EF4-FFF2-40B4-BE49-F238E27FC236}">
                <a16:creationId xmlns:a16="http://schemas.microsoft.com/office/drawing/2014/main" id="{516B8A07-E51B-4025-B913-EAEA8E06A6C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8149" y="1676043"/>
            <a:ext cx="2457451" cy="3257418"/>
          </a:xfrm>
          <a:prstGeom prst="rect">
            <a:avLst/>
          </a:prstGeom>
        </p:spPr>
      </p:pic>
      <p:sp>
        <p:nvSpPr>
          <p:cNvPr id="10" name="Rectangle 9">
            <a:extLst>
              <a:ext uri="{FF2B5EF4-FFF2-40B4-BE49-F238E27FC236}">
                <a16:creationId xmlns:a16="http://schemas.microsoft.com/office/drawing/2014/main" id="{2C567AB9-9EB5-4595-962B-5CDEFBBA9641}"/>
              </a:ext>
            </a:extLst>
          </p:cNvPr>
          <p:cNvSpPr/>
          <p:nvPr/>
        </p:nvSpPr>
        <p:spPr>
          <a:xfrm>
            <a:off x="3333749" y="1401859"/>
            <a:ext cx="8572500" cy="5632311"/>
          </a:xfrm>
          <a:prstGeom prst="rect">
            <a:avLst/>
          </a:prstGeom>
        </p:spPr>
        <p:txBody>
          <a:bodyPr wrap="square">
            <a:spAutoFit/>
          </a:bodyPr>
          <a:lstStyle/>
          <a:p>
            <a:r>
              <a:rPr lang="en-US" sz="2400" dirty="0">
                <a:latin typeface="Tw Cen MT" panose="020B0602020104020603" pitchFamily="34" charset="0"/>
              </a:rPr>
              <a:t>The first test , </a:t>
            </a:r>
            <a:r>
              <a:rPr lang="en-US" sz="2400" b="1" dirty="0">
                <a:latin typeface="Tw Cen MT" panose="020B0602020104020603" pitchFamily="34" charset="0"/>
              </a:rPr>
              <a:t>cellulose decay</a:t>
            </a:r>
            <a:r>
              <a:rPr lang="en-US" sz="2400" dirty="0">
                <a:latin typeface="Tw Cen MT" panose="020B0602020104020603" pitchFamily="34" charset="0"/>
              </a:rPr>
              <a:t>, compared textiles of different ages to establish the </a:t>
            </a:r>
            <a:r>
              <a:rPr lang="en-US" sz="2400" b="1" dirty="0">
                <a:latin typeface="Tw Cen MT" panose="020B0602020104020603" pitchFamily="34" charset="0"/>
              </a:rPr>
              <a:t>rate at which another decaying compound, cellulose, disappears over time</a:t>
            </a:r>
            <a:r>
              <a:rPr lang="en-US" sz="2400" dirty="0">
                <a:latin typeface="Tw Cen MT" panose="020B0602020104020603" pitchFamily="34" charset="0"/>
              </a:rPr>
              <a:t>. The Shroud's results produced an origin range of </a:t>
            </a:r>
          </a:p>
          <a:p>
            <a:r>
              <a:rPr lang="en-US" sz="2400" b="1" dirty="0">
                <a:latin typeface="Tw Cen MT" panose="020B0602020104020603" pitchFamily="34" charset="0"/>
              </a:rPr>
              <a:t>700 BC to 100 AD</a:t>
            </a:r>
          </a:p>
          <a:p>
            <a:endParaRPr lang="en-US" sz="2400" dirty="0">
              <a:latin typeface="Tw Cen MT" panose="020B0602020104020603" pitchFamily="34" charset="0"/>
            </a:endParaRPr>
          </a:p>
          <a:p>
            <a:r>
              <a:rPr lang="en-US" sz="2400" dirty="0">
                <a:latin typeface="Tw Cen MT" panose="020B0602020104020603" pitchFamily="34" charset="0"/>
              </a:rPr>
              <a:t>A variation of this test, using </a:t>
            </a:r>
            <a:r>
              <a:rPr lang="en-US" sz="2400" b="1" dirty="0">
                <a:latin typeface="Tw Cen MT" panose="020B0602020104020603" pitchFamily="34" charset="0"/>
              </a:rPr>
              <a:t>Raman lasers </a:t>
            </a:r>
            <a:r>
              <a:rPr lang="en-US" sz="2400" dirty="0">
                <a:latin typeface="Tw Cen MT" panose="020B0602020104020603" pitchFamily="34" charset="0"/>
              </a:rPr>
              <a:t>to probe the samples, produced a range of </a:t>
            </a:r>
          </a:p>
          <a:p>
            <a:r>
              <a:rPr lang="en-US" sz="2400" b="1" dirty="0">
                <a:latin typeface="Tw Cen MT" panose="020B0602020104020603" pitchFamily="34" charset="0"/>
              </a:rPr>
              <a:t>700 BC to 300 AD.</a:t>
            </a:r>
          </a:p>
          <a:p>
            <a:endParaRPr lang="en-US" sz="2400" dirty="0">
              <a:latin typeface="Tw Cen MT" panose="020B0602020104020603" pitchFamily="34" charset="0"/>
            </a:endParaRPr>
          </a:p>
          <a:p>
            <a:r>
              <a:rPr lang="en-US" sz="2400" dirty="0">
                <a:latin typeface="Tw Cen MT" panose="020B0602020104020603" pitchFamily="34" charset="0"/>
              </a:rPr>
              <a:t>Finally, a series of </a:t>
            </a:r>
            <a:r>
              <a:rPr lang="en-US" sz="2400" b="1" dirty="0">
                <a:latin typeface="Tw Cen MT" panose="020B0602020104020603" pitchFamily="34" charset="0"/>
              </a:rPr>
              <a:t>mechanical tests </a:t>
            </a:r>
            <a:r>
              <a:rPr lang="en-US" sz="2400" dirty="0">
                <a:latin typeface="Tw Cen MT" panose="020B0602020104020603" pitchFamily="34" charset="0"/>
              </a:rPr>
              <a:t>compared the </a:t>
            </a:r>
            <a:r>
              <a:rPr lang="en-US" sz="2400" b="1" dirty="0">
                <a:latin typeface="Tw Cen MT" panose="020B0602020104020603" pitchFamily="34" charset="0"/>
              </a:rPr>
              <a:t>physical properties of ancient fabrics</a:t>
            </a:r>
            <a:r>
              <a:rPr lang="en-US" sz="2400" dirty="0">
                <a:latin typeface="Tw Cen MT" panose="020B0602020104020603" pitchFamily="34" charset="0"/>
              </a:rPr>
              <a:t>, like the tensile strength of individual fibers.  In this comparison, the Shroud's origin range was </a:t>
            </a:r>
          </a:p>
          <a:p>
            <a:r>
              <a:rPr lang="en-US" sz="2400" b="1" dirty="0">
                <a:latin typeface="Tw Cen MT" panose="020B0602020104020603" pitchFamily="34" charset="0"/>
              </a:rPr>
              <a:t>1 AD-800 AD</a:t>
            </a:r>
          </a:p>
          <a:p>
            <a:endParaRPr lang="en-US" sz="2400" dirty="0">
              <a:latin typeface="Tw Cen MT" panose="020B0602020104020603" pitchFamily="34" charset="0"/>
            </a:endParaRPr>
          </a:p>
        </p:txBody>
      </p:sp>
    </p:spTree>
    <p:extLst>
      <p:ext uri="{BB962C8B-B14F-4D97-AF65-F5344CB8AC3E}">
        <p14:creationId xmlns:p14="http://schemas.microsoft.com/office/powerpoint/2010/main" val="257687766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descr="Picture 6">
            <a:extLst>
              <a:ext uri="{FF2B5EF4-FFF2-40B4-BE49-F238E27FC236}">
                <a16:creationId xmlns:a16="http://schemas.microsoft.com/office/drawing/2014/main" id="{43F62025-1AF8-449E-91A6-EA4FDF2F8D0A}"/>
              </a:ext>
            </a:extLst>
          </p:cNvPr>
          <p:cNvPicPr>
            <a:picLocks noChangeAspect="1"/>
          </p:cNvPicPr>
          <p:nvPr/>
        </p:nvPicPr>
        <p:blipFill>
          <a:blip r:embed="rId3">
            <a:duotone>
              <a:schemeClr val="bg2">
                <a:shade val="45000"/>
                <a:satMod val="135000"/>
              </a:schemeClr>
              <a:prstClr val="white"/>
            </a:duotone>
            <a:alphaModFix amt="36000"/>
          </a:blip>
          <a:stretch>
            <a:fillRect/>
          </a:stretch>
        </p:blipFill>
        <p:spPr>
          <a:xfrm>
            <a:off x="0" y="-1656"/>
            <a:ext cx="12192000" cy="6870731"/>
          </a:xfrm>
          <a:prstGeom prst="rect">
            <a:avLst/>
          </a:prstGeom>
          <a:solidFill>
            <a:srgbClr val="E7A2A3">
              <a:alpha val="34000"/>
            </a:srgbClr>
          </a:solidFill>
          <a:ln w="12700">
            <a:miter lim="400000"/>
          </a:ln>
        </p:spPr>
      </p:pic>
      <p:sp>
        <p:nvSpPr>
          <p:cNvPr id="3" name="Rectangle 2">
            <a:extLst>
              <a:ext uri="{FF2B5EF4-FFF2-40B4-BE49-F238E27FC236}">
                <a16:creationId xmlns:a16="http://schemas.microsoft.com/office/drawing/2014/main" id="{D627048E-74BD-41BC-B0E8-A993FE1A3C93}"/>
              </a:ext>
            </a:extLst>
          </p:cNvPr>
          <p:cNvSpPr/>
          <p:nvPr/>
        </p:nvSpPr>
        <p:spPr>
          <a:xfrm>
            <a:off x="0" y="0"/>
            <a:ext cx="12192000" cy="6858000"/>
          </a:xfrm>
          <a:prstGeom prst="rect">
            <a:avLst/>
          </a:prstGeom>
          <a:solidFill>
            <a:srgbClr val="92D050">
              <a:alpha val="7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6CA651B0-0658-4D2B-B136-3B57FC4A4FDC}"/>
              </a:ext>
            </a:extLst>
          </p:cNvPr>
          <p:cNvSpPr/>
          <p:nvPr/>
        </p:nvSpPr>
        <p:spPr>
          <a:xfrm>
            <a:off x="2797629" y="3429000"/>
            <a:ext cx="6596742" cy="2508379"/>
          </a:xfrm>
          <a:prstGeom prst="rect">
            <a:avLst/>
          </a:prstGeom>
        </p:spPr>
        <p:txBody>
          <a:bodyPr wrap="square">
            <a:spAutoFit/>
          </a:bodyPr>
          <a:lstStyle/>
          <a:p>
            <a:pPr algn="ctr"/>
            <a:r>
              <a:rPr lang="en-US" sz="2400" dirty="0"/>
              <a:t>If we average the means of all three of Fanti’s tests, the origin of the Shroud might be placed at around </a:t>
            </a:r>
            <a:r>
              <a:rPr lang="en-US" sz="2800" dirty="0"/>
              <a:t>33 BC </a:t>
            </a:r>
          </a:p>
          <a:p>
            <a:pPr algn="ctr"/>
            <a:r>
              <a:rPr lang="en-US" sz="2400" dirty="0"/>
              <a:t>(plus or minus 150 years </a:t>
            </a:r>
            <a:br>
              <a:rPr lang="en-US" sz="2400" dirty="0"/>
            </a:br>
            <a:r>
              <a:rPr lang="en-US" sz="2400" dirty="0"/>
              <a:t>with a 95% confidence level)</a:t>
            </a:r>
          </a:p>
          <a:p>
            <a:pPr algn="ctr"/>
            <a:endParaRPr lang="en-US" sz="800" dirty="0"/>
          </a:p>
          <a:p>
            <a:pPr algn="r"/>
            <a:r>
              <a:rPr lang="en-US" sz="2400" dirty="0"/>
              <a:t>—very close to the time of Jesus.</a:t>
            </a:r>
          </a:p>
        </p:txBody>
      </p:sp>
      <p:cxnSp>
        <p:nvCxnSpPr>
          <p:cNvPr id="9" name="Straight Arrow Connector 8">
            <a:extLst>
              <a:ext uri="{FF2B5EF4-FFF2-40B4-BE49-F238E27FC236}">
                <a16:creationId xmlns:a16="http://schemas.microsoft.com/office/drawing/2014/main" id="{FD3809EF-CD55-4A68-B0D1-7C39C0390AF5}"/>
              </a:ext>
            </a:extLst>
          </p:cNvPr>
          <p:cNvCxnSpPr>
            <a:cxnSpLocks/>
          </p:cNvCxnSpPr>
          <p:nvPr/>
        </p:nvCxnSpPr>
        <p:spPr>
          <a:xfrm>
            <a:off x="156519" y="1902552"/>
            <a:ext cx="11458833" cy="0"/>
          </a:xfrm>
          <a:prstGeom prst="straightConnector1">
            <a:avLst/>
          </a:prstGeom>
          <a:ln w="63500">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22" name="Group 21">
            <a:extLst>
              <a:ext uri="{FF2B5EF4-FFF2-40B4-BE49-F238E27FC236}">
                <a16:creationId xmlns:a16="http://schemas.microsoft.com/office/drawing/2014/main" id="{71DD391B-2CF0-4512-AE1A-F3A2FA48C87F}"/>
              </a:ext>
            </a:extLst>
          </p:cNvPr>
          <p:cNvGrpSpPr/>
          <p:nvPr/>
        </p:nvGrpSpPr>
        <p:grpSpPr>
          <a:xfrm>
            <a:off x="528158" y="1914169"/>
            <a:ext cx="6916916" cy="838192"/>
            <a:chOff x="1233007" y="3070779"/>
            <a:chExt cx="10380511" cy="838192"/>
          </a:xfrm>
        </p:grpSpPr>
        <p:sp>
          <p:nvSpPr>
            <p:cNvPr id="23" name="Rectangle 22">
              <a:extLst>
                <a:ext uri="{FF2B5EF4-FFF2-40B4-BE49-F238E27FC236}">
                  <a16:creationId xmlns:a16="http://schemas.microsoft.com/office/drawing/2014/main" id="{F4399732-B663-4EC7-A8AE-E0A9799E3B96}"/>
                </a:ext>
              </a:extLst>
            </p:cNvPr>
            <p:cNvSpPr/>
            <p:nvPr/>
          </p:nvSpPr>
          <p:spPr>
            <a:xfrm>
              <a:off x="1233007" y="3077974"/>
              <a:ext cx="720069" cy="830997"/>
            </a:xfrm>
            <a:prstGeom prst="rect">
              <a:avLst/>
            </a:prstGeom>
          </p:spPr>
          <p:txBody>
            <a:bodyPr wrap="none">
              <a:spAutoFit/>
            </a:bodyPr>
            <a:lstStyle/>
            <a:p>
              <a:pPr lvl="0"/>
              <a:r>
                <a:rPr lang="en-US" sz="2400" dirty="0">
                  <a:effectLst>
                    <a:outerShdw blurRad="38100" dist="38100" dir="2700000" algn="tl">
                      <a:srgbClr val="000000">
                        <a:alpha val="43137"/>
                      </a:srgbClr>
                    </a:outerShdw>
                  </a:effectLst>
                </a:rPr>
                <a:t>700 </a:t>
              </a:r>
              <a:br>
                <a:rPr lang="en-US" sz="2400" dirty="0">
                  <a:effectLst>
                    <a:outerShdw blurRad="38100" dist="38100" dir="2700000" algn="tl">
                      <a:srgbClr val="000000">
                        <a:alpha val="43137"/>
                      </a:srgbClr>
                    </a:outerShdw>
                  </a:effectLst>
                </a:rPr>
              </a:br>
              <a:r>
                <a:rPr lang="en-US" sz="2400" dirty="0">
                  <a:effectLst>
                    <a:outerShdw blurRad="38100" dist="38100" dir="2700000" algn="tl">
                      <a:srgbClr val="000000">
                        <a:alpha val="43137"/>
                      </a:srgbClr>
                    </a:outerShdw>
                  </a:effectLst>
                </a:rPr>
                <a:t>BC  </a:t>
              </a:r>
            </a:p>
          </p:txBody>
        </p:sp>
        <p:sp>
          <p:nvSpPr>
            <p:cNvPr id="24" name="Rectangle 23">
              <a:extLst>
                <a:ext uri="{FF2B5EF4-FFF2-40B4-BE49-F238E27FC236}">
                  <a16:creationId xmlns:a16="http://schemas.microsoft.com/office/drawing/2014/main" id="{229AC48D-3FD8-4946-9A15-D510E11AA8BB}"/>
                </a:ext>
              </a:extLst>
            </p:cNvPr>
            <p:cNvSpPr/>
            <p:nvPr/>
          </p:nvSpPr>
          <p:spPr>
            <a:xfrm>
              <a:off x="2316751" y="3080709"/>
              <a:ext cx="788999" cy="461665"/>
            </a:xfrm>
            <a:prstGeom prst="rect">
              <a:avLst/>
            </a:prstGeom>
          </p:spPr>
          <p:txBody>
            <a:bodyPr wrap="none">
              <a:spAutoFit/>
            </a:bodyPr>
            <a:lstStyle/>
            <a:p>
              <a:pPr lvl="0"/>
              <a:r>
                <a:rPr lang="en-US" sz="2400" dirty="0">
                  <a:effectLst>
                    <a:outerShdw blurRad="38100" dist="38100" dir="2700000" algn="tl">
                      <a:srgbClr val="000000">
                        <a:alpha val="43137"/>
                      </a:srgbClr>
                    </a:outerShdw>
                  </a:effectLst>
                </a:rPr>
                <a:t>600  </a:t>
              </a:r>
            </a:p>
          </p:txBody>
        </p:sp>
        <p:sp>
          <p:nvSpPr>
            <p:cNvPr id="25" name="Rectangle 24">
              <a:extLst>
                <a:ext uri="{FF2B5EF4-FFF2-40B4-BE49-F238E27FC236}">
                  <a16:creationId xmlns:a16="http://schemas.microsoft.com/office/drawing/2014/main" id="{1661E159-51DB-4215-94F9-A2E78FE5F6C7}"/>
                </a:ext>
              </a:extLst>
            </p:cNvPr>
            <p:cNvSpPr/>
            <p:nvPr/>
          </p:nvSpPr>
          <p:spPr>
            <a:xfrm>
              <a:off x="3388598" y="3080401"/>
              <a:ext cx="788999" cy="461665"/>
            </a:xfrm>
            <a:prstGeom prst="rect">
              <a:avLst/>
            </a:prstGeom>
          </p:spPr>
          <p:txBody>
            <a:bodyPr wrap="none">
              <a:spAutoFit/>
            </a:bodyPr>
            <a:lstStyle/>
            <a:p>
              <a:pPr lvl="0"/>
              <a:r>
                <a:rPr lang="en-US" sz="2400" dirty="0">
                  <a:effectLst>
                    <a:outerShdw blurRad="38100" dist="38100" dir="2700000" algn="tl">
                      <a:srgbClr val="000000">
                        <a:alpha val="43137"/>
                      </a:srgbClr>
                    </a:outerShdw>
                  </a:effectLst>
                </a:rPr>
                <a:t>500  </a:t>
              </a:r>
            </a:p>
          </p:txBody>
        </p:sp>
        <p:sp>
          <p:nvSpPr>
            <p:cNvPr id="26" name="Rectangle 25">
              <a:extLst>
                <a:ext uri="{FF2B5EF4-FFF2-40B4-BE49-F238E27FC236}">
                  <a16:creationId xmlns:a16="http://schemas.microsoft.com/office/drawing/2014/main" id="{1FF71DEF-6908-4EA0-9C94-C1E89AC7C89B}"/>
                </a:ext>
              </a:extLst>
            </p:cNvPr>
            <p:cNvSpPr/>
            <p:nvPr/>
          </p:nvSpPr>
          <p:spPr>
            <a:xfrm>
              <a:off x="4472342" y="3070779"/>
              <a:ext cx="788999" cy="461665"/>
            </a:xfrm>
            <a:prstGeom prst="rect">
              <a:avLst/>
            </a:prstGeom>
          </p:spPr>
          <p:txBody>
            <a:bodyPr wrap="none">
              <a:spAutoFit/>
            </a:bodyPr>
            <a:lstStyle/>
            <a:p>
              <a:pPr lvl="0"/>
              <a:r>
                <a:rPr lang="en-US" sz="2400" dirty="0">
                  <a:effectLst>
                    <a:outerShdw blurRad="38100" dist="38100" dir="2700000" algn="tl">
                      <a:srgbClr val="000000">
                        <a:alpha val="43137"/>
                      </a:srgbClr>
                    </a:outerShdw>
                  </a:effectLst>
                </a:rPr>
                <a:t>400  </a:t>
              </a:r>
            </a:p>
          </p:txBody>
        </p:sp>
        <p:sp>
          <p:nvSpPr>
            <p:cNvPr id="27" name="Rectangle 26">
              <a:extLst>
                <a:ext uri="{FF2B5EF4-FFF2-40B4-BE49-F238E27FC236}">
                  <a16:creationId xmlns:a16="http://schemas.microsoft.com/office/drawing/2014/main" id="{0EA54992-7D23-4110-B69F-C3C81007F4E4}"/>
                </a:ext>
              </a:extLst>
            </p:cNvPr>
            <p:cNvSpPr/>
            <p:nvPr/>
          </p:nvSpPr>
          <p:spPr>
            <a:xfrm>
              <a:off x="5558009" y="3082263"/>
              <a:ext cx="788999" cy="461665"/>
            </a:xfrm>
            <a:prstGeom prst="rect">
              <a:avLst/>
            </a:prstGeom>
          </p:spPr>
          <p:txBody>
            <a:bodyPr wrap="none">
              <a:spAutoFit/>
            </a:bodyPr>
            <a:lstStyle/>
            <a:p>
              <a:pPr lvl="0"/>
              <a:r>
                <a:rPr lang="en-US" sz="2400" dirty="0">
                  <a:effectLst>
                    <a:outerShdw blurRad="38100" dist="38100" dir="2700000" algn="tl">
                      <a:srgbClr val="000000">
                        <a:alpha val="43137"/>
                      </a:srgbClr>
                    </a:outerShdw>
                  </a:effectLst>
                </a:rPr>
                <a:t>300  </a:t>
              </a:r>
            </a:p>
          </p:txBody>
        </p:sp>
        <p:sp>
          <p:nvSpPr>
            <p:cNvPr id="28" name="Rectangle 27">
              <a:extLst>
                <a:ext uri="{FF2B5EF4-FFF2-40B4-BE49-F238E27FC236}">
                  <a16:creationId xmlns:a16="http://schemas.microsoft.com/office/drawing/2014/main" id="{1334E24D-4312-46EA-B882-81ED2D28A8AA}"/>
                </a:ext>
              </a:extLst>
            </p:cNvPr>
            <p:cNvSpPr/>
            <p:nvPr/>
          </p:nvSpPr>
          <p:spPr>
            <a:xfrm>
              <a:off x="6641753" y="3084998"/>
              <a:ext cx="788999" cy="461665"/>
            </a:xfrm>
            <a:prstGeom prst="rect">
              <a:avLst/>
            </a:prstGeom>
          </p:spPr>
          <p:txBody>
            <a:bodyPr wrap="none">
              <a:spAutoFit/>
            </a:bodyPr>
            <a:lstStyle/>
            <a:p>
              <a:pPr lvl="0"/>
              <a:r>
                <a:rPr lang="en-US" sz="2400" dirty="0">
                  <a:effectLst>
                    <a:outerShdw blurRad="38100" dist="38100" dir="2700000" algn="tl">
                      <a:srgbClr val="000000">
                        <a:alpha val="43137"/>
                      </a:srgbClr>
                    </a:outerShdw>
                  </a:effectLst>
                </a:rPr>
                <a:t>200  </a:t>
              </a:r>
            </a:p>
          </p:txBody>
        </p:sp>
        <p:sp>
          <p:nvSpPr>
            <p:cNvPr id="29" name="Rectangle 28">
              <a:extLst>
                <a:ext uri="{FF2B5EF4-FFF2-40B4-BE49-F238E27FC236}">
                  <a16:creationId xmlns:a16="http://schemas.microsoft.com/office/drawing/2014/main" id="{3465B837-F265-45C6-A16A-3F10ABA73E0F}"/>
                </a:ext>
              </a:extLst>
            </p:cNvPr>
            <p:cNvSpPr/>
            <p:nvPr/>
          </p:nvSpPr>
          <p:spPr>
            <a:xfrm>
              <a:off x="7680925" y="3084690"/>
              <a:ext cx="720068" cy="461665"/>
            </a:xfrm>
            <a:prstGeom prst="rect">
              <a:avLst/>
            </a:prstGeom>
          </p:spPr>
          <p:txBody>
            <a:bodyPr wrap="none">
              <a:spAutoFit/>
            </a:bodyPr>
            <a:lstStyle/>
            <a:p>
              <a:pPr lvl="0"/>
              <a:r>
                <a:rPr lang="en-US" sz="2400" dirty="0">
                  <a:effectLst>
                    <a:outerShdw blurRad="38100" dist="38100" dir="2700000" algn="tl">
                      <a:srgbClr val="000000">
                        <a:alpha val="43137"/>
                      </a:srgbClr>
                    </a:outerShdw>
                  </a:effectLst>
                </a:rPr>
                <a:t>100 </a:t>
              </a:r>
            </a:p>
          </p:txBody>
        </p:sp>
        <p:sp>
          <p:nvSpPr>
            <p:cNvPr id="30" name="Rectangle 29">
              <a:extLst>
                <a:ext uri="{FF2B5EF4-FFF2-40B4-BE49-F238E27FC236}">
                  <a16:creationId xmlns:a16="http://schemas.microsoft.com/office/drawing/2014/main" id="{76A5AEB9-F498-4A5D-8AED-822C5E39C53D}"/>
                </a:ext>
              </a:extLst>
            </p:cNvPr>
            <p:cNvSpPr/>
            <p:nvPr/>
          </p:nvSpPr>
          <p:spPr>
            <a:xfrm>
              <a:off x="8797344" y="3075068"/>
              <a:ext cx="914033" cy="461665"/>
            </a:xfrm>
            <a:prstGeom prst="rect">
              <a:avLst/>
            </a:prstGeom>
          </p:spPr>
          <p:txBody>
            <a:bodyPr wrap="none">
              <a:spAutoFit/>
            </a:bodyPr>
            <a:lstStyle/>
            <a:p>
              <a:pPr lvl="0"/>
              <a:r>
                <a:rPr lang="en-US" sz="2400" dirty="0">
                  <a:effectLst>
                    <a:outerShdw blurRad="38100" dist="38100" dir="2700000" algn="tl">
                      <a:srgbClr val="000000">
                        <a:alpha val="43137"/>
                      </a:srgbClr>
                    </a:outerShdw>
                  </a:effectLst>
                </a:rPr>
                <a:t>1 AD  </a:t>
              </a:r>
            </a:p>
          </p:txBody>
        </p:sp>
        <p:sp>
          <p:nvSpPr>
            <p:cNvPr id="31" name="Rectangle 30">
              <a:extLst>
                <a:ext uri="{FF2B5EF4-FFF2-40B4-BE49-F238E27FC236}">
                  <a16:creationId xmlns:a16="http://schemas.microsoft.com/office/drawing/2014/main" id="{BAA1A8E9-7D7C-4888-B6C1-B5F2AF0A85DF}"/>
                </a:ext>
              </a:extLst>
            </p:cNvPr>
            <p:cNvSpPr/>
            <p:nvPr/>
          </p:nvSpPr>
          <p:spPr>
            <a:xfrm>
              <a:off x="9878634" y="3082263"/>
              <a:ext cx="720069" cy="461665"/>
            </a:xfrm>
            <a:prstGeom prst="rect">
              <a:avLst/>
            </a:prstGeom>
          </p:spPr>
          <p:txBody>
            <a:bodyPr wrap="none">
              <a:spAutoFit/>
            </a:bodyPr>
            <a:lstStyle/>
            <a:p>
              <a:pPr lvl="0"/>
              <a:r>
                <a:rPr lang="en-US" sz="2400" dirty="0">
                  <a:effectLst>
                    <a:outerShdw blurRad="38100" dist="38100" dir="2700000" algn="tl">
                      <a:srgbClr val="000000">
                        <a:alpha val="43137"/>
                      </a:srgbClr>
                    </a:outerShdw>
                  </a:effectLst>
                </a:rPr>
                <a:t>100 </a:t>
              </a:r>
            </a:p>
          </p:txBody>
        </p:sp>
        <p:sp>
          <p:nvSpPr>
            <p:cNvPr id="32" name="Rectangle 31">
              <a:extLst>
                <a:ext uri="{FF2B5EF4-FFF2-40B4-BE49-F238E27FC236}">
                  <a16:creationId xmlns:a16="http://schemas.microsoft.com/office/drawing/2014/main" id="{AFB0A8E0-B291-4785-A6DB-22DE359722A9}"/>
                </a:ext>
              </a:extLst>
            </p:cNvPr>
            <p:cNvSpPr/>
            <p:nvPr/>
          </p:nvSpPr>
          <p:spPr>
            <a:xfrm>
              <a:off x="10962378" y="3084998"/>
              <a:ext cx="651140" cy="461665"/>
            </a:xfrm>
            <a:prstGeom prst="rect">
              <a:avLst/>
            </a:prstGeom>
          </p:spPr>
          <p:txBody>
            <a:bodyPr wrap="none">
              <a:spAutoFit/>
            </a:bodyPr>
            <a:lstStyle/>
            <a:p>
              <a:pPr lvl="0"/>
              <a:r>
                <a:rPr lang="en-US" sz="2400" dirty="0">
                  <a:effectLst>
                    <a:outerShdw blurRad="38100" dist="38100" dir="2700000" algn="tl">
                      <a:srgbClr val="000000">
                        <a:alpha val="43137"/>
                      </a:srgbClr>
                    </a:outerShdw>
                  </a:effectLst>
                </a:rPr>
                <a:t>200</a:t>
              </a:r>
            </a:p>
          </p:txBody>
        </p:sp>
      </p:grpSp>
      <p:cxnSp>
        <p:nvCxnSpPr>
          <p:cNvPr id="34" name="Straight Arrow Connector 33">
            <a:extLst>
              <a:ext uri="{FF2B5EF4-FFF2-40B4-BE49-F238E27FC236}">
                <a16:creationId xmlns:a16="http://schemas.microsoft.com/office/drawing/2014/main" id="{27AABA5B-01F6-4028-83C7-6D91531E9A94}"/>
              </a:ext>
            </a:extLst>
          </p:cNvPr>
          <p:cNvCxnSpPr>
            <a:cxnSpLocks/>
          </p:cNvCxnSpPr>
          <p:nvPr/>
        </p:nvCxnSpPr>
        <p:spPr>
          <a:xfrm flipV="1">
            <a:off x="576648" y="1492877"/>
            <a:ext cx="7159450" cy="9352"/>
          </a:xfrm>
          <a:prstGeom prst="straightConnector1">
            <a:avLst/>
          </a:prstGeom>
          <a:ln w="635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46B2E31B-2E2F-4495-8F0B-8058EB7EA20A}"/>
              </a:ext>
            </a:extLst>
          </p:cNvPr>
          <p:cNvCxnSpPr>
            <a:cxnSpLocks/>
          </p:cNvCxnSpPr>
          <p:nvPr/>
        </p:nvCxnSpPr>
        <p:spPr>
          <a:xfrm>
            <a:off x="5603691" y="1671323"/>
            <a:ext cx="5720636" cy="0"/>
          </a:xfrm>
          <a:prstGeom prst="straightConnector1">
            <a:avLst/>
          </a:prstGeom>
          <a:ln w="635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3887EAA6-07B8-47D4-8FD8-92919D0EB6C7}"/>
              </a:ext>
            </a:extLst>
          </p:cNvPr>
          <p:cNvCxnSpPr>
            <a:cxnSpLocks/>
          </p:cNvCxnSpPr>
          <p:nvPr/>
        </p:nvCxnSpPr>
        <p:spPr>
          <a:xfrm flipV="1">
            <a:off x="576648" y="1263307"/>
            <a:ext cx="5746146" cy="16130"/>
          </a:xfrm>
          <a:prstGeom prst="straightConnector1">
            <a:avLst/>
          </a:prstGeom>
          <a:ln w="635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F080F30B-EF00-407E-ADE3-B786E830752F}"/>
              </a:ext>
            </a:extLst>
          </p:cNvPr>
          <p:cNvSpPr/>
          <p:nvPr/>
        </p:nvSpPr>
        <p:spPr>
          <a:xfrm>
            <a:off x="11324328" y="1928388"/>
            <a:ext cx="651140" cy="830997"/>
          </a:xfrm>
          <a:prstGeom prst="rect">
            <a:avLst/>
          </a:prstGeom>
        </p:spPr>
        <p:txBody>
          <a:bodyPr wrap="none">
            <a:spAutoFit/>
          </a:bodyPr>
          <a:lstStyle/>
          <a:p>
            <a:pPr lvl="0"/>
            <a:r>
              <a:rPr lang="en-US" sz="2400" dirty="0">
                <a:effectLst>
                  <a:outerShdw blurRad="38100" dist="38100" dir="2700000" algn="tl">
                    <a:srgbClr val="000000">
                      <a:alpha val="43137"/>
                    </a:srgbClr>
                  </a:outerShdw>
                </a:effectLst>
              </a:rPr>
              <a:t>800</a:t>
            </a:r>
          </a:p>
          <a:p>
            <a:pPr lvl="0"/>
            <a:r>
              <a:rPr lang="en-US" sz="2400" dirty="0">
                <a:effectLst>
                  <a:outerShdw blurRad="38100" dist="38100" dir="2700000" algn="tl">
                    <a:srgbClr val="000000">
                      <a:alpha val="43137"/>
                    </a:srgbClr>
                  </a:outerShdw>
                </a:effectLst>
              </a:rPr>
              <a:t>AD</a:t>
            </a:r>
          </a:p>
        </p:txBody>
      </p:sp>
      <p:grpSp>
        <p:nvGrpSpPr>
          <p:cNvPr id="52" name="Group 51">
            <a:extLst>
              <a:ext uri="{FF2B5EF4-FFF2-40B4-BE49-F238E27FC236}">
                <a16:creationId xmlns:a16="http://schemas.microsoft.com/office/drawing/2014/main" id="{E97C9C76-5D4E-4E17-A234-FB515BEE78C2}"/>
              </a:ext>
            </a:extLst>
          </p:cNvPr>
          <p:cNvGrpSpPr/>
          <p:nvPr/>
        </p:nvGrpSpPr>
        <p:grpSpPr>
          <a:xfrm>
            <a:off x="576648" y="1892255"/>
            <a:ext cx="10747679" cy="582517"/>
            <a:chOff x="576648" y="1086715"/>
            <a:chExt cx="16197594" cy="582517"/>
          </a:xfrm>
        </p:grpSpPr>
        <p:grpSp>
          <p:nvGrpSpPr>
            <p:cNvPr id="10" name="Group 9">
              <a:extLst>
                <a:ext uri="{FF2B5EF4-FFF2-40B4-BE49-F238E27FC236}">
                  <a16:creationId xmlns:a16="http://schemas.microsoft.com/office/drawing/2014/main" id="{A54EB5C1-744D-4CF6-9F05-67687612732D}"/>
                </a:ext>
              </a:extLst>
            </p:cNvPr>
            <p:cNvGrpSpPr/>
            <p:nvPr/>
          </p:nvGrpSpPr>
          <p:grpSpPr>
            <a:xfrm>
              <a:off x="576648" y="1097012"/>
              <a:ext cx="10789852" cy="572220"/>
              <a:chOff x="576648" y="3059162"/>
              <a:chExt cx="4046150" cy="572220"/>
            </a:xfrm>
          </p:grpSpPr>
          <p:cxnSp>
            <p:nvCxnSpPr>
              <p:cNvPr id="11" name="Straight Connector 10">
                <a:extLst>
                  <a:ext uri="{FF2B5EF4-FFF2-40B4-BE49-F238E27FC236}">
                    <a16:creationId xmlns:a16="http://schemas.microsoft.com/office/drawing/2014/main" id="{D52683D7-4149-4772-B858-C1BD06A20FCA}"/>
                  </a:ext>
                </a:extLst>
              </p:cNvPr>
              <p:cNvCxnSpPr/>
              <p:nvPr/>
            </p:nvCxnSpPr>
            <p:spPr>
              <a:xfrm>
                <a:off x="576648" y="3059162"/>
                <a:ext cx="0" cy="553408"/>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F7C3A6AD-9AD9-4147-A546-1BA095F39E4D}"/>
                  </a:ext>
                </a:extLst>
              </p:cNvPr>
              <p:cNvCxnSpPr/>
              <p:nvPr/>
            </p:nvCxnSpPr>
            <p:spPr>
              <a:xfrm>
                <a:off x="983048" y="3059162"/>
                <a:ext cx="0" cy="553408"/>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EFF3140D-A152-4A25-8C68-16AAE2AC7218}"/>
                  </a:ext>
                </a:extLst>
              </p:cNvPr>
              <p:cNvCxnSpPr/>
              <p:nvPr/>
            </p:nvCxnSpPr>
            <p:spPr>
              <a:xfrm>
                <a:off x="1389791" y="3059162"/>
                <a:ext cx="0" cy="553408"/>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9D8F1FE6-F9B1-42CE-9273-F5463EFCDB23}"/>
                  </a:ext>
                </a:extLst>
              </p:cNvPr>
              <p:cNvCxnSpPr/>
              <p:nvPr/>
            </p:nvCxnSpPr>
            <p:spPr>
              <a:xfrm>
                <a:off x="1796191" y="3059162"/>
                <a:ext cx="0" cy="553408"/>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FBE189A-F5B7-4658-9439-9C495F0F90D8}"/>
                  </a:ext>
                </a:extLst>
              </p:cNvPr>
              <p:cNvCxnSpPr/>
              <p:nvPr/>
            </p:nvCxnSpPr>
            <p:spPr>
              <a:xfrm>
                <a:off x="2198129" y="3062823"/>
                <a:ext cx="0" cy="553408"/>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1789FD2B-CD1B-48A4-AF16-B22800E1666F}"/>
                  </a:ext>
                </a:extLst>
              </p:cNvPr>
              <p:cNvCxnSpPr/>
              <p:nvPr/>
            </p:nvCxnSpPr>
            <p:spPr>
              <a:xfrm>
                <a:off x="4622798" y="3077974"/>
                <a:ext cx="0" cy="553408"/>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7DB18D0E-4150-4F61-ADB5-67E2365F9566}"/>
                  </a:ext>
                </a:extLst>
              </p:cNvPr>
              <p:cNvCxnSpPr/>
              <p:nvPr/>
            </p:nvCxnSpPr>
            <p:spPr>
              <a:xfrm>
                <a:off x="2604529" y="3069459"/>
                <a:ext cx="0" cy="553408"/>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7027BE30-04DC-4813-B93F-34ED28F46325}"/>
                  </a:ext>
                </a:extLst>
              </p:cNvPr>
              <p:cNvCxnSpPr/>
              <p:nvPr/>
            </p:nvCxnSpPr>
            <p:spPr>
              <a:xfrm>
                <a:off x="3010929" y="3069459"/>
                <a:ext cx="0" cy="553408"/>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09787546-3566-49FD-880D-AA18DBC46B4D}"/>
                  </a:ext>
                </a:extLst>
              </p:cNvPr>
              <p:cNvCxnSpPr/>
              <p:nvPr/>
            </p:nvCxnSpPr>
            <p:spPr>
              <a:xfrm>
                <a:off x="3417672" y="3069459"/>
                <a:ext cx="0" cy="553408"/>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862442A9-E07F-4630-A900-207785E23C3B}"/>
                  </a:ext>
                </a:extLst>
              </p:cNvPr>
              <p:cNvCxnSpPr/>
              <p:nvPr/>
            </p:nvCxnSpPr>
            <p:spPr>
              <a:xfrm>
                <a:off x="3824072" y="3069459"/>
                <a:ext cx="0" cy="553408"/>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DA23F7E9-BCCA-459E-A537-1AD2FFFD2B36}"/>
                  </a:ext>
                </a:extLst>
              </p:cNvPr>
              <p:cNvCxnSpPr/>
              <p:nvPr/>
            </p:nvCxnSpPr>
            <p:spPr>
              <a:xfrm>
                <a:off x="4226010" y="3073120"/>
                <a:ext cx="0" cy="553408"/>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grpSp>
        <p:grpSp>
          <p:nvGrpSpPr>
            <p:cNvPr id="40" name="Group 39">
              <a:extLst>
                <a:ext uri="{FF2B5EF4-FFF2-40B4-BE49-F238E27FC236}">
                  <a16:creationId xmlns:a16="http://schemas.microsoft.com/office/drawing/2014/main" id="{9BB61283-C76B-4154-AE42-A21FC6035ABB}"/>
                </a:ext>
              </a:extLst>
            </p:cNvPr>
            <p:cNvGrpSpPr/>
            <p:nvPr/>
          </p:nvGrpSpPr>
          <p:grpSpPr>
            <a:xfrm>
              <a:off x="12450245" y="1086715"/>
              <a:ext cx="4323997" cy="563705"/>
              <a:chOff x="983048" y="3059162"/>
              <a:chExt cx="1621481" cy="563705"/>
            </a:xfrm>
          </p:grpSpPr>
          <p:cxnSp>
            <p:nvCxnSpPr>
              <p:cNvPr id="42" name="Straight Connector 41">
                <a:extLst>
                  <a:ext uri="{FF2B5EF4-FFF2-40B4-BE49-F238E27FC236}">
                    <a16:creationId xmlns:a16="http://schemas.microsoft.com/office/drawing/2014/main" id="{73E04EDC-F475-4F07-BC64-B8E4B5909BBC}"/>
                  </a:ext>
                </a:extLst>
              </p:cNvPr>
              <p:cNvCxnSpPr/>
              <p:nvPr/>
            </p:nvCxnSpPr>
            <p:spPr>
              <a:xfrm>
                <a:off x="983048" y="3059162"/>
                <a:ext cx="0" cy="553408"/>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005BEDD4-4393-4AE6-9086-4458AE84CE19}"/>
                  </a:ext>
                </a:extLst>
              </p:cNvPr>
              <p:cNvCxnSpPr/>
              <p:nvPr/>
            </p:nvCxnSpPr>
            <p:spPr>
              <a:xfrm>
                <a:off x="1389791" y="3059162"/>
                <a:ext cx="0" cy="553408"/>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1B690A73-BEF3-4A84-B36E-280FBE923EBC}"/>
                  </a:ext>
                </a:extLst>
              </p:cNvPr>
              <p:cNvCxnSpPr/>
              <p:nvPr/>
            </p:nvCxnSpPr>
            <p:spPr>
              <a:xfrm>
                <a:off x="1796191" y="3059162"/>
                <a:ext cx="0" cy="553408"/>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9FE449C4-873B-4AA2-8DCD-097A926C2F81}"/>
                  </a:ext>
                </a:extLst>
              </p:cNvPr>
              <p:cNvCxnSpPr/>
              <p:nvPr/>
            </p:nvCxnSpPr>
            <p:spPr>
              <a:xfrm>
                <a:off x="2198129" y="3062823"/>
                <a:ext cx="0" cy="553408"/>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1C292816-5565-44C9-B174-CB59644F9D7A}"/>
                  </a:ext>
                </a:extLst>
              </p:cNvPr>
              <p:cNvCxnSpPr/>
              <p:nvPr/>
            </p:nvCxnSpPr>
            <p:spPr>
              <a:xfrm>
                <a:off x="2604529" y="3069459"/>
                <a:ext cx="0" cy="553408"/>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grpSp>
      </p:grpSp>
      <p:sp>
        <p:nvSpPr>
          <p:cNvPr id="53" name="Rectangle 52">
            <a:extLst>
              <a:ext uri="{FF2B5EF4-FFF2-40B4-BE49-F238E27FC236}">
                <a16:creationId xmlns:a16="http://schemas.microsoft.com/office/drawing/2014/main" id="{188A03C4-1D5C-438D-B1BA-0D10ED48421B}"/>
              </a:ext>
            </a:extLst>
          </p:cNvPr>
          <p:cNvSpPr/>
          <p:nvPr/>
        </p:nvSpPr>
        <p:spPr>
          <a:xfrm>
            <a:off x="7694402" y="1924099"/>
            <a:ext cx="788999" cy="461665"/>
          </a:xfrm>
          <a:prstGeom prst="rect">
            <a:avLst/>
          </a:prstGeom>
        </p:spPr>
        <p:txBody>
          <a:bodyPr wrap="none">
            <a:spAutoFit/>
          </a:bodyPr>
          <a:lstStyle/>
          <a:p>
            <a:pPr lvl="0"/>
            <a:r>
              <a:rPr lang="en-US" sz="2400" dirty="0">
                <a:effectLst>
                  <a:outerShdw blurRad="38100" dist="38100" dir="2700000" algn="tl">
                    <a:srgbClr val="000000">
                      <a:alpha val="43137"/>
                    </a:srgbClr>
                  </a:outerShdw>
                </a:effectLst>
              </a:rPr>
              <a:t>300  </a:t>
            </a:r>
          </a:p>
        </p:txBody>
      </p:sp>
      <p:sp>
        <p:nvSpPr>
          <p:cNvPr id="54" name="Rectangle 53">
            <a:extLst>
              <a:ext uri="{FF2B5EF4-FFF2-40B4-BE49-F238E27FC236}">
                <a16:creationId xmlns:a16="http://schemas.microsoft.com/office/drawing/2014/main" id="{A0FABB7D-25E0-4D6F-B0A4-499551CAE396}"/>
              </a:ext>
            </a:extLst>
          </p:cNvPr>
          <p:cNvSpPr/>
          <p:nvPr/>
        </p:nvSpPr>
        <p:spPr>
          <a:xfrm>
            <a:off x="8408614" y="1923791"/>
            <a:ext cx="788999" cy="461665"/>
          </a:xfrm>
          <a:prstGeom prst="rect">
            <a:avLst/>
          </a:prstGeom>
        </p:spPr>
        <p:txBody>
          <a:bodyPr wrap="none">
            <a:spAutoFit/>
          </a:bodyPr>
          <a:lstStyle/>
          <a:p>
            <a:pPr lvl="0"/>
            <a:r>
              <a:rPr lang="en-US" sz="2400" dirty="0">
                <a:effectLst>
                  <a:outerShdw blurRad="38100" dist="38100" dir="2700000" algn="tl">
                    <a:srgbClr val="000000">
                      <a:alpha val="43137"/>
                    </a:srgbClr>
                  </a:outerShdw>
                </a:effectLst>
              </a:rPr>
              <a:t>400  </a:t>
            </a:r>
          </a:p>
        </p:txBody>
      </p:sp>
      <p:sp>
        <p:nvSpPr>
          <p:cNvPr id="55" name="Rectangle 54">
            <a:extLst>
              <a:ext uri="{FF2B5EF4-FFF2-40B4-BE49-F238E27FC236}">
                <a16:creationId xmlns:a16="http://schemas.microsoft.com/office/drawing/2014/main" id="{E4D22533-1018-42F4-ABB7-DBF82821F2F5}"/>
              </a:ext>
            </a:extLst>
          </p:cNvPr>
          <p:cNvSpPr/>
          <p:nvPr/>
        </p:nvSpPr>
        <p:spPr>
          <a:xfrm>
            <a:off x="9130752" y="1914169"/>
            <a:ext cx="788999" cy="461665"/>
          </a:xfrm>
          <a:prstGeom prst="rect">
            <a:avLst/>
          </a:prstGeom>
        </p:spPr>
        <p:txBody>
          <a:bodyPr wrap="none">
            <a:spAutoFit/>
          </a:bodyPr>
          <a:lstStyle/>
          <a:p>
            <a:pPr lvl="0"/>
            <a:r>
              <a:rPr lang="en-US" sz="2400" dirty="0">
                <a:effectLst>
                  <a:outerShdw blurRad="38100" dist="38100" dir="2700000" algn="tl">
                    <a:srgbClr val="000000">
                      <a:alpha val="43137"/>
                    </a:srgbClr>
                  </a:outerShdw>
                </a:effectLst>
              </a:rPr>
              <a:t>500  </a:t>
            </a:r>
          </a:p>
        </p:txBody>
      </p:sp>
      <p:sp>
        <p:nvSpPr>
          <p:cNvPr id="56" name="Rectangle 55">
            <a:extLst>
              <a:ext uri="{FF2B5EF4-FFF2-40B4-BE49-F238E27FC236}">
                <a16:creationId xmlns:a16="http://schemas.microsoft.com/office/drawing/2014/main" id="{A93E0107-F2AE-466B-B5A3-C37CF07FB6CE}"/>
              </a:ext>
            </a:extLst>
          </p:cNvPr>
          <p:cNvSpPr/>
          <p:nvPr/>
        </p:nvSpPr>
        <p:spPr>
          <a:xfrm>
            <a:off x="9854172" y="1925653"/>
            <a:ext cx="788999" cy="461665"/>
          </a:xfrm>
          <a:prstGeom prst="rect">
            <a:avLst/>
          </a:prstGeom>
        </p:spPr>
        <p:txBody>
          <a:bodyPr wrap="none">
            <a:spAutoFit/>
          </a:bodyPr>
          <a:lstStyle/>
          <a:p>
            <a:pPr lvl="0"/>
            <a:r>
              <a:rPr lang="en-US" sz="2400" dirty="0">
                <a:effectLst>
                  <a:outerShdw blurRad="38100" dist="38100" dir="2700000" algn="tl">
                    <a:srgbClr val="000000">
                      <a:alpha val="43137"/>
                    </a:srgbClr>
                  </a:outerShdw>
                </a:effectLst>
              </a:rPr>
              <a:t>600  </a:t>
            </a:r>
          </a:p>
        </p:txBody>
      </p:sp>
      <p:sp>
        <p:nvSpPr>
          <p:cNvPr id="57" name="Rectangle 56">
            <a:extLst>
              <a:ext uri="{FF2B5EF4-FFF2-40B4-BE49-F238E27FC236}">
                <a16:creationId xmlns:a16="http://schemas.microsoft.com/office/drawing/2014/main" id="{1B5F044D-90C8-4688-B1D2-7A1EE52254F7}"/>
              </a:ext>
            </a:extLst>
          </p:cNvPr>
          <p:cNvSpPr/>
          <p:nvPr/>
        </p:nvSpPr>
        <p:spPr>
          <a:xfrm>
            <a:off x="10576310" y="1928388"/>
            <a:ext cx="788999" cy="461665"/>
          </a:xfrm>
          <a:prstGeom prst="rect">
            <a:avLst/>
          </a:prstGeom>
        </p:spPr>
        <p:txBody>
          <a:bodyPr wrap="none">
            <a:spAutoFit/>
          </a:bodyPr>
          <a:lstStyle/>
          <a:p>
            <a:pPr lvl="0"/>
            <a:r>
              <a:rPr lang="en-US" sz="2400" dirty="0">
                <a:effectLst>
                  <a:outerShdw blurRad="38100" dist="38100" dir="2700000" algn="tl">
                    <a:srgbClr val="000000">
                      <a:alpha val="43137"/>
                    </a:srgbClr>
                  </a:outerShdw>
                </a:effectLst>
              </a:rPr>
              <a:t>700  </a:t>
            </a:r>
          </a:p>
        </p:txBody>
      </p:sp>
      <p:cxnSp>
        <p:nvCxnSpPr>
          <p:cNvPr id="64" name="Straight Arrow Connector 63">
            <a:extLst>
              <a:ext uri="{FF2B5EF4-FFF2-40B4-BE49-F238E27FC236}">
                <a16:creationId xmlns:a16="http://schemas.microsoft.com/office/drawing/2014/main" id="{6B87AE4E-CCEE-473C-AB7E-8FDFC6F9338E}"/>
              </a:ext>
            </a:extLst>
          </p:cNvPr>
          <p:cNvCxnSpPr>
            <a:cxnSpLocks/>
          </p:cNvCxnSpPr>
          <p:nvPr/>
        </p:nvCxnSpPr>
        <p:spPr>
          <a:xfrm>
            <a:off x="4343400" y="2656677"/>
            <a:ext cx="2207998" cy="0"/>
          </a:xfrm>
          <a:prstGeom prst="straightConnector1">
            <a:avLst/>
          </a:prstGeom>
          <a:ln w="63500">
            <a:solidFill>
              <a:srgbClr val="FF0000"/>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13F48EA2-FB72-4400-A387-A470654F77C8}"/>
              </a:ext>
            </a:extLst>
          </p:cNvPr>
          <p:cNvCxnSpPr>
            <a:cxnSpLocks/>
          </p:cNvCxnSpPr>
          <p:nvPr/>
        </p:nvCxnSpPr>
        <p:spPr>
          <a:xfrm>
            <a:off x="5396862" y="2466317"/>
            <a:ext cx="0" cy="341451"/>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AACD759E-AD88-487C-A431-0E08E706A676}"/>
              </a:ext>
            </a:extLst>
          </p:cNvPr>
          <p:cNvSpPr/>
          <p:nvPr/>
        </p:nvSpPr>
        <p:spPr>
          <a:xfrm>
            <a:off x="5149037" y="2699811"/>
            <a:ext cx="495649" cy="461665"/>
          </a:xfrm>
          <a:prstGeom prst="rect">
            <a:avLst/>
          </a:prstGeom>
        </p:spPr>
        <p:txBody>
          <a:bodyPr wrap="none">
            <a:spAutoFit/>
          </a:bodyPr>
          <a:lstStyle/>
          <a:p>
            <a:r>
              <a:rPr lang="en-US" sz="2400" dirty="0">
                <a:solidFill>
                  <a:srgbClr val="FF0000"/>
                </a:solidFill>
              </a:rPr>
              <a:t>33</a:t>
            </a:r>
          </a:p>
        </p:txBody>
      </p:sp>
    </p:spTree>
    <p:extLst>
      <p:ext uri="{BB962C8B-B14F-4D97-AF65-F5344CB8AC3E}">
        <p14:creationId xmlns:p14="http://schemas.microsoft.com/office/powerpoint/2010/main" val="375957460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19199BB-AA35-4059-8A79-CFFEF6357FFD}"/>
              </a:ext>
            </a:extLst>
          </p:cNvPr>
          <p:cNvPicPr>
            <a:picLocks noChangeAspect="1"/>
          </p:cNvPicPr>
          <p:nvPr/>
        </p:nvPicPr>
        <p:blipFill rotWithShape="1">
          <a:blip r:embed="rId3">
            <a:alphaModFix/>
            <a:extLst>
              <a:ext uri="{28A0092B-C50C-407E-A947-70E740481C1C}">
                <a14:useLocalDpi xmlns:a14="http://schemas.microsoft.com/office/drawing/2010/main" val="0"/>
              </a:ext>
            </a:extLst>
          </a:blip>
          <a:srcRect t="3056" b="3093"/>
          <a:stretch/>
        </p:blipFill>
        <p:spPr>
          <a:xfrm>
            <a:off x="0" y="0"/>
            <a:ext cx="12198469" cy="6855291"/>
          </a:xfrm>
          <a:prstGeom prst="rect">
            <a:avLst/>
          </a:prstGeom>
        </p:spPr>
      </p:pic>
      <p:sp>
        <p:nvSpPr>
          <p:cNvPr id="11" name="Right Triangle 10">
            <a:extLst>
              <a:ext uri="{FF2B5EF4-FFF2-40B4-BE49-F238E27FC236}">
                <a16:creationId xmlns:a16="http://schemas.microsoft.com/office/drawing/2014/main" id="{B04116F4-66EF-44C9-AA6D-F6D9E6D9AD0E}"/>
              </a:ext>
            </a:extLst>
          </p:cNvPr>
          <p:cNvSpPr/>
          <p:nvPr/>
        </p:nvSpPr>
        <p:spPr>
          <a:xfrm rot="5400000">
            <a:off x="5986042" y="-5986040"/>
            <a:ext cx="219919" cy="12192000"/>
          </a:xfrm>
          <a:prstGeom prst="rtTriangl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42AE4E06-9C2D-47FE-8700-5C601783560A}"/>
              </a:ext>
            </a:extLst>
          </p:cNvPr>
          <p:cNvSpPr/>
          <p:nvPr/>
        </p:nvSpPr>
        <p:spPr>
          <a:xfrm>
            <a:off x="381966" y="428862"/>
            <a:ext cx="11428071" cy="1569660"/>
          </a:xfrm>
          <a:prstGeom prst="rect">
            <a:avLst/>
          </a:prstGeom>
        </p:spPr>
        <p:txBody>
          <a:bodyPr wrap="square">
            <a:spAutoFit/>
          </a:bodyPr>
          <a:lstStyle/>
          <a:p>
            <a:r>
              <a:rPr lang="en-US" sz="3200" dirty="0">
                <a:solidFill>
                  <a:schemeClr val="bg1"/>
                </a:solidFill>
                <a:latin typeface="Tw Cen MT" panose="020B0602020104020603" pitchFamily="34" charset="0"/>
                <a:ea typeface="Calibri" panose="020F0502020204030204" pitchFamily="34" charset="0"/>
                <a:cs typeface="Aharoni" panose="02010803020104030203" pitchFamily="2" charset="-79"/>
              </a:rPr>
              <a:t>What are the four types of dating </a:t>
            </a:r>
            <a:br>
              <a:rPr lang="en-US" sz="3200" dirty="0">
                <a:solidFill>
                  <a:schemeClr val="bg1"/>
                </a:solidFill>
                <a:latin typeface="Tw Cen MT" panose="020B0602020104020603" pitchFamily="34" charset="0"/>
                <a:ea typeface="Calibri" panose="020F0502020204030204" pitchFamily="34" charset="0"/>
                <a:cs typeface="Aharoni" panose="02010803020104030203" pitchFamily="2" charset="-79"/>
              </a:rPr>
            </a:br>
            <a:r>
              <a:rPr lang="en-US" sz="3200" dirty="0">
                <a:solidFill>
                  <a:schemeClr val="bg1"/>
                </a:solidFill>
                <a:latin typeface="Tw Cen MT" panose="020B0602020104020603" pitchFamily="34" charset="0"/>
                <a:ea typeface="Calibri" panose="020F0502020204030204" pitchFamily="34" charset="0"/>
                <a:cs typeface="Aharoni" panose="02010803020104030203" pitchFamily="2" charset="-79"/>
              </a:rPr>
              <a:t>that appear to indicate the possibility that the Shroud of Turin originated around the first century? </a:t>
            </a:r>
            <a:endParaRPr lang="en-US" sz="800" dirty="0">
              <a:solidFill>
                <a:schemeClr val="bg1"/>
              </a:solidFill>
              <a:latin typeface="Tw Cen MT" panose="020B0602020104020603" pitchFamily="34" charset="0"/>
              <a:ea typeface="Calibri" panose="020F0502020204030204" pitchFamily="34" charset="0"/>
              <a:cs typeface="Aharoni" panose="02010803020104030203" pitchFamily="2" charset="-79"/>
            </a:endParaRPr>
          </a:p>
        </p:txBody>
      </p:sp>
      <p:sp>
        <p:nvSpPr>
          <p:cNvPr id="9" name="TextBox 8">
            <a:extLst>
              <a:ext uri="{FF2B5EF4-FFF2-40B4-BE49-F238E27FC236}">
                <a16:creationId xmlns:a16="http://schemas.microsoft.com/office/drawing/2014/main" id="{D23838CE-4776-4EAB-922A-06DF2BAC3A63}"/>
              </a:ext>
            </a:extLst>
          </p:cNvPr>
          <p:cNvSpPr txBox="1"/>
          <p:nvPr/>
        </p:nvSpPr>
        <p:spPr>
          <a:xfrm>
            <a:off x="266219" y="5863502"/>
            <a:ext cx="2400465" cy="646331"/>
          </a:xfrm>
          <a:prstGeom prst="rect">
            <a:avLst/>
          </a:prstGeom>
          <a:noFill/>
        </p:spPr>
        <p:txBody>
          <a:bodyPr wrap="none" rtlCol="0">
            <a:spAutoFit/>
          </a:bodyPr>
          <a:lstStyle/>
          <a:p>
            <a:r>
              <a:rPr lang="en-US" sz="3600" dirty="0">
                <a:solidFill>
                  <a:srgbClr val="CAB52B"/>
                </a:solidFill>
              </a:rPr>
              <a:t>Let’s review</a:t>
            </a:r>
          </a:p>
        </p:txBody>
      </p:sp>
      <p:sp>
        <p:nvSpPr>
          <p:cNvPr id="13" name="Right Triangle 12">
            <a:extLst>
              <a:ext uri="{FF2B5EF4-FFF2-40B4-BE49-F238E27FC236}">
                <a16:creationId xmlns:a16="http://schemas.microsoft.com/office/drawing/2014/main" id="{69A87EAC-44F1-4583-97B5-5FB0156995CD}"/>
              </a:ext>
            </a:extLst>
          </p:cNvPr>
          <p:cNvSpPr/>
          <p:nvPr/>
        </p:nvSpPr>
        <p:spPr>
          <a:xfrm rot="16200000">
            <a:off x="5881570" y="547568"/>
            <a:ext cx="428860" cy="12192000"/>
          </a:xfrm>
          <a:prstGeom prst="rtTriangl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804396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descr="Picture 6">
            <a:extLst>
              <a:ext uri="{FF2B5EF4-FFF2-40B4-BE49-F238E27FC236}">
                <a16:creationId xmlns:a16="http://schemas.microsoft.com/office/drawing/2014/main" id="{43F62025-1AF8-449E-91A6-EA4FDF2F8D0A}"/>
              </a:ext>
            </a:extLst>
          </p:cNvPr>
          <p:cNvPicPr>
            <a:picLocks noChangeAspect="1"/>
          </p:cNvPicPr>
          <p:nvPr/>
        </p:nvPicPr>
        <p:blipFill>
          <a:blip r:embed="rId3">
            <a:duotone>
              <a:schemeClr val="bg2">
                <a:shade val="45000"/>
                <a:satMod val="135000"/>
              </a:schemeClr>
              <a:prstClr val="white"/>
            </a:duotone>
            <a:alphaModFix amt="36000"/>
          </a:blip>
          <a:stretch>
            <a:fillRect/>
          </a:stretch>
        </p:blipFill>
        <p:spPr>
          <a:xfrm>
            <a:off x="0" y="-1656"/>
            <a:ext cx="12192000" cy="6870731"/>
          </a:xfrm>
          <a:prstGeom prst="rect">
            <a:avLst/>
          </a:prstGeom>
          <a:solidFill>
            <a:srgbClr val="E7A2A3">
              <a:alpha val="34000"/>
            </a:srgbClr>
          </a:solidFill>
          <a:ln w="12700">
            <a:miter lim="400000"/>
          </a:ln>
        </p:spPr>
      </p:pic>
      <p:sp>
        <p:nvSpPr>
          <p:cNvPr id="3" name="Rectangle 2">
            <a:extLst>
              <a:ext uri="{FF2B5EF4-FFF2-40B4-BE49-F238E27FC236}">
                <a16:creationId xmlns:a16="http://schemas.microsoft.com/office/drawing/2014/main" id="{D627048E-74BD-41BC-B0E8-A993FE1A3C93}"/>
              </a:ext>
            </a:extLst>
          </p:cNvPr>
          <p:cNvSpPr/>
          <p:nvPr/>
        </p:nvSpPr>
        <p:spPr>
          <a:xfrm>
            <a:off x="0" y="-243059"/>
            <a:ext cx="12192000" cy="7112133"/>
          </a:xfrm>
          <a:prstGeom prst="rect">
            <a:avLst/>
          </a:prstGeom>
          <a:solidFill>
            <a:srgbClr val="92D050">
              <a:alpha val="7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hidden="1">
            <a:extLst>
              <a:ext uri="{FF2B5EF4-FFF2-40B4-BE49-F238E27FC236}">
                <a16:creationId xmlns:a16="http://schemas.microsoft.com/office/drawing/2014/main" id="{404B5254-A089-42C6-A834-BA024366947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29589" y="-9467"/>
            <a:ext cx="3787346" cy="6858000"/>
          </a:xfrm>
          <a:prstGeom prst="rect">
            <a:avLst/>
          </a:prstGeom>
        </p:spPr>
      </p:pic>
      <p:sp>
        <p:nvSpPr>
          <p:cNvPr id="7" name="Rectangle 6">
            <a:extLst>
              <a:ext uri="{FF2B5EF4-FFF2-40B4-BE49-F238E27FC236}">
                <a16:creationId xmlns:a16="http://schemas.microsoft.com/office/drawing/2014/main" id="{875DBB55-553B-45D7-B36F-1CEDA3C81792}"/>
              </a:ext>
            </a:extLst>
          </p:cNvPr>
          <p:cNvSpPr/>
          <p:nvPr/>
        </p:nvSpPr>
        <p:spPr>
          <a:xfrm>
            <a:off x="890952" y="537368"/>
            <a:ext cx="10410093" cy="1569660"/>
          </a:xfrm>
          <a:prstGeom prst="rect">
            <a:avLst/>
          </a:prstGeom>
        </p:spPr>
        <p:txBody>
          <a:bodyPr wrap="square">
            <a:spAutoFit/>
          </a:bodyPr>
          <a:lstStyle/>
          <a:p>
            <a:r>
              <a:rPr lang="en-US" sz="2400" dirty="0">
                <a:latin typeface="Tw Cen MT" panose="020B0602020104020603" pitchFamily="34" charset="0"/>
              </a:rPr>
              <a:t>That artifact is the </a:t>
            </a:r>
            <a:r>
              <a:rPr lang="en-US" sz="2400" b="1" dirty="0">
                <a:latin typeface="Tw Cen MT" panose="020B0602020104020603" pitchFamily="34" charset="0"/>
              </a:rPr>
              <a:t>Shroud of Turin</a:t>
            </a:r>
            <a:r>
              <a:rPr lang="en-US" sz="2400" dirty="0">
                <a:latin typeface="Tw Cen MT" panose="020B0602020104020603" pitchFamily="34" charset="0"/>
              </a:rPr>
              <a:t>, is the most studied object by </a:t>
            </a:r>
            <a:r>
              <a:rPr lang="en-US" sz="2400" b="1" dirty="0">
                <a:latin typeface="Tw Cen MT" panose="020B0602020104020603" pitchFamily="34" charset="0"/>
              </a:rPr>
              <a:t>scientists in history</a:t>
            </a:r>
            <a:r>
              <a:rPr lang="en-US" sz="2400" dirty="0">
                <a:latin typeface="Tw Cen MT" panose="020B0602020104020603" pitchFamily="34" charset="0"/>
              </a:rPr>
              <a:t>, leading many scientists who have thoroughly investigated the evidence to believe it to be the burial shroud of Jesus.</a:t>
            </a:r>
          </a:p>
          <a:p>
            <a:endParaRPr lang="en-US" sz="2400" dirty="0">
              <a:latin typeface="Tw Cen MT" panose="020B0602020104020603" pitchFamily="34" charset="0"/>
            </a:endParaRPr>
          </a:p>
        </p:txBody>
      </p:sp>
      <p:sp>
        <p:nvSpPr>
          <p:cNvPr id="12" name="Rectangle 11">
            <a:extLst>
              <a:ext uri="{FF2B5EF4-FFF2-40B4-BE49-F238E27FC236}">
                <a16:creationId xmlns:a16="http://schemas.microsoft.com/office/drawing/2014/main" id="{4858D4F1-123D-4B03-AD1B-441EDD5EB11E}"/>
              </a:ext>
            </a:extLst>
          </p:cNvPr>
          <p:cNvSpPr/>
          <p:nvPr/>
        </p:nvSpPr>
        <p:spPr>
          <a:xfrm>
            <a:off x="890952" y="5205523"/>
            <a:ext cx="11075963" cy="1200329"/>
          </a:xfrm>
          <a:prstGeom prst="rect">
            <a:avLst/>
          </a:prstGeom>
        </p:spPr>
        <p:txBody>
          <a:bodyPr wrap="square">
            <a:spAutoFit/>
          </a:bodyPr>
          <a:lstStyle/>
          <a:p>
            <a:r>
              <a:rPr lang="en-US" sz="2400" dirty="0">
                <a:latin typeface="Tw Cen MT" panose="020B0602020104020603" pitchFamily="34" charset="0"/>
              </a:rPr>
              <a:t>Thorough scientific examination of the Shroud can provide a more detailed understanding of the severity Roman style scourging and crucifixion, Jewish burial, and even Jesus’ Resurrection and his divinity.</a:t>
            </a:r>
          </a:p>
        </p:txBody>
      </p:sp>
      <p:pic>
        <p:nvPicPr>
          <p:cNvPr id="14" name="Picture 13">
            <a:extLst>
              <a:ext uri="{FF2B5EF4-FFF2-40B4-BE49-F238E27FC236}">
                <a16:creationId xmlns:a16="http://schemas.microsoft.com/office/drawing/2014/main" id="{E57F235D-0948-4B7E-A2CA-37C7EF079C5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0952" y="2158381"/>
            <a:ext cx="10410093" cy="2750597"/>
          </a:xfrm>
          <a:prstGeom prst="rect">
            <a:avLst/>
          </a:prstGeom>
        </p:spPr>
      </p:pic>
    </p:spTree>
    <p:extLst>
      <p:ext uri="{BB962C8B-B14F-4D97-AF65-F5344CB8AC3E}">
        <p14:creationId xmlns:p14="http://schemas.microsoft.com/office/powerpoint/2010/main" val="379856001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descr="Picture 6">
            <a:extLst>
              <a:ext uri="{FF2B5EF4-FFF2-40B4-BE49-F238E27FC236}">
                <a16:creationId xmlns:a16="http://schemas.microsoft.com/office/drawing/2014/main" id="{43F62025-1AF8-449E-91A6-EA4FDF2F8D0A}"/>
              </a:ext>
            </a:extLst>
          </p:cNvPr>
          <p:cNvPicPr>
            <a:picLocks noChangeAspect="1"/>
          </p:cNvPicPr>
          <p:nvPr/>
        </p:nvPicPr>
        <p:blipFill>
          <a:blip r:embed="rId3">
            <a:duotone>
              <a:schemeClr val="bg2">
                <a:shade val="45000"/>
                <a:satMod val="135000"/>
              </a:schemeClr>
              <a:prstClr val="white"/>
            </a:duotone>
            <a:alphaModFix amt="36000"/>
          </a:blip>
          <a:stretch>
            <a:fillRect/>
          </a:stretch>
        </p:blipFill>
        <p:spPr>
          <a:xfrm>
            <a:off x="0" y="-1656"/>
            <a:ext cx="12192000" cy="6870731"/>
          </a:xfrm>
          <a:prstGeom prst="rect">
            <a:avLst/>
          </a:prstGeom>
          <a:solidFill>
            <a:srgbClr val="E7A2A3">
              <a:alpha val="34000"/>
            </a:srgbClr>
          </a:solidFill>
          <a:ln w="12700">
            <a:miter lim="400000"/>
          </a:ln>
        </p:spPr>
      </p:pic>
      <p:sp>
        <p:nvSpPr>
          <p:cNvPr id="3" name="Rectangle 2">
            <a:extLst>
              <a:ext uri="{FF2B5EF4-FFF2-40B4-BE49-F238E27FC236}">
                <a16:creationId xmlns:a16="http://schemas.microsoft.com/office/drawing/2014/main" id="{D627048E-74BD-41BC-B0E8-A993FE1A3C93}"/>
              </a:ext>
            </a:extLst>
          </p:cNvPr>
          <p:cNvSpPr/>
          <p:nvPr/>
        </p:nvSpPr>
        <p:spPr>
          <a:xfrm>
            <a:off x="0" y="0"/>
            <a:ext cx="12192000" cy="6858000"/>
          </a:xfrm>
          <a:prstGeom prst="rect">
            <a:avLst/>
          </a:prstGeom>
          <a:solidFill>
            <a:srgbClr val="92D050">
              <a:alpha val="7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a:extLst>
              <a:ext uri="{FF2B5EF4-FFF2-40B4-BE49-F238E27FC236}">
                <a16:creationId xmlns:a16="http://schemas.microsoft.com/office/drawing/2014/main" id="{5613B264-3948-4542-8AEF-6DD5E595BFEC}"/>
              </a:ext>
            </a:extLst>
          </p:cNvPr>
          <p:cNvPicPr>
            <a:picLocks noChangeAspect="1"/>
          </p:cNvPicPr>
          <p:nvPr/>
        </p:nvPicPr>
        <p:blipFill rotWithShape="1">
          <a:blip r:embed="rId4">
            <a:extLst>
              <a:ext uri="{28A0092B-C50C-407E-A947-70E740481C1C}">
                <a14:useLocalDpi xmlns:a14="http://schemas.microsoft.com/office/drawing/2010/main" val="0"/>
              </a:ext>
            </a:extLst>
          </a:blip>
          <a:srcRect b="28047"/>
          <a:stretch/>
        </p:blipFill>
        <p:spPr>
          <a:xfrm>
            <a:off x="0" y="-1"/>
            <a:ext cx="12191998" cy="6857999"/>
          </a:xfrm>
          <a:prstGeom prst="rect">
            <a:avLst/>
          </a:prstGeom>
        </p:spPr>
      </p:pic>
      <p:sp>
        <p:nvSpPr>
          <p:cNvPr id="11" name="Rectangle 10">
            <a:extLst>
              <a:ext uri="{FF2B5EF4-FFF2-40B4-BE49-F238E27FC236}">
                <a16:creationId xmlns:a16="http://schemas.microsoft.com/office/drawing/2014/main" id="{AE649B4A-A278-40B0-AAEE-823414EB7020}"/>
              </a:ext>
            </a:extLst>
          </p:cNvPr>
          <p:cNvSpPr/>
          <p:nvPr/>
        </p:nvSpPr>
        <p:spPr>
          <a:xfrm>
            <a:off x="3236924" y="1920655"/>
            <a:ext cx="8606733" cy="4418573"/>
          </a:xfrm>
          <a:prstGeom prst="rect">
            <a:avLst/>
          </a:prstGeom>
          <a:solidFill>
            <a:srgbClr val="848484">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A6E57F06-ACBE-42CA-8DB5-5A957881C31C}"/>
              </a:ext>
            </a:extLst>
          </p:cNvPr>
          <p:cNvSpPr/>
          <p:nvPr/>
        </p:nvSpPr>
        <p:spPr>
          <a:xfrm>
            <a:off x="3254694" y="371331"/>
            <a:ext cx="5682612" cy="1065081"/>
          </a:xfrm>
          <a:prstGeom prst="rect">
            <a:avLst/>
          </a:prstGeom>
          <a:solidFill>
            <a:srgbClr val="848484">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ight Triangle 3">
            <a:extLst>
              <a:ext uri="{FF2B5EF4-FFF2-40B4-BE49-F238E27FC236}">
                <a16:creationId xmlns:a16="http://schemas.microsoft.com/office/drawing/2014/main" id="{A1672BCA-5CA7-471B-B83B-326D8F4CFA91}"/>
              </a:ext>
            </a:extLst>
          </p:cNvPr>
          <p:cNvSpPr/>
          <p:nvPr/>
        </p:nvSpPr>
        <p:spPr>
          <a:xfrm rot="5400000">
            <a:off x="5921020" y="-5932312"/>
            <a:ext cx="349959" cy="12192002"/>
          </a:xfrm>
          <a:prstGeom prst="rtTriangle">
            <a:avLst/>
          </a:prstGeom>
          <a:solidFill>
            <a:srgbClr val="7030A0">
              <a:alpha val="7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5" name="Right Triangle 4">
            <a:extLst>
              <a:ext uri="{FF2B5EF4-FFF2-40B4-BE49-F238E27FC236}">
                <a16:creationId xmlns:a16="http://schemas.microsoft.com/office/drawing/2014/main" id="{7E490F56-D27E-4C56-92C7-68DC07605245}"/>
              </a:ext>
            </a:extLst>
          </p:cNvPr>
          <p:cNvSpPr/>
          <p:nvPr/>
        </p:nvSpPr>
        <p:spPr>
          <a:xfrm rot="16200000">
            <a:off x="5828323" y="504741"/>
            <a:ext cx="535353" cy="12192002"/>
          </a:xfrm>
          <a:prstGeom prst="rtTriangle">
            <a:avLst/>
          </a:prstGeom>
          <a:solidFill>
            <a:srgbClr val="7030A0">
              <a:alpha val="7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8" name="Rectangle 7">
            <a:extLst>
              <a:ext uri="{FF2B5EF4-FFF2-40B4-BE49-F238E27FC236}">
                <a16:creationId xmlns:a16="http://schemas.microsoft.com/office/drawing/2014/main" id="{3078D6D4-F45D-4285-B70B-984A5BE04F43}"/>
              </a:ext>
            </a:extLst>
          </p:cNvPr>
          <p:cNvSpPr/>
          <p:nvPr/>
        </p:nvSpPr>
        <p:spPr>
          <a:xfrm>
            <a:off x="3494313" y="1953316"/>
            <a:ext cx="8174373" cy="4462760"/>
          </a:xfrm>
          <a:prstGeom prst="rect">
            <a:avLst/>
          </a:prstGeom>
        </p:spPr>
        <p:txBody>
          <a:bodyPr wrap="square">
            <a:spAutoFit/>
          </a:bodyPr>
          <a:lstStyle/>
          <a:p>
            <a:r>
              <a:rPr lang="en-US" sz="2400" dirty="0">
                <a:latin typeface="Tw Cen MT" panose="020B0602020104020603" pitchFamily="34" charset="0"/>
              </a:rPr>
              <a:t>A Swiss botanist and criminologist named </a:t>
            </a:r>
            <a:r>
              <a:rPr lang="en-US" sz="2800" b="1" dirty="0">
                <a:latin typeface="Tw Cen MT" panose="020B0602020104020603" pitchFamily="34" charset="0"/>
              </a:rPr>
              <a:t>Max Frei </a:t>
            </a:r>
            <a:r>
              <a:rPr lang="en-US" sz="2400" dirty="0">
                <a:latin typeface="Tw Cen MT" panose="020B0602020104020603" pitchFamily="34" charset="0"/>
              </a:rPr>
              <a:t>took samples of pollen grains from the Shroud and identified 58 grains by comparing them to pollen grains in botanical museums. </a:t>
            </a:r>
          </a:p>
          <a:p>
            <a:endParaRPr lang="en-US" sz="800" dirty="0">
              <a:latin typeface="Tw Cen MT" panose="020B0602020104020603" pitchFamily="34" charset="0"/>
            </a:endParaRPr>
          </a:p>
          <a:p>
            <a:r>
              <a:rPr lang="en-US" sz="2400" b="1" dirty="0">
                <a:latin typeface="Tw Cen MT" panose="020B0602020104020603" pitchFamily="34" charset="0"/>
              </a:rPr>
              <a:t>45</a:t>
            </a:r>
            <a:r>
              <a:rPr lang="en-US" sz="2400" dirty="0">
                <a:latin typeface="Tw Cen MT" panose="020B0602020104020603" pitchFamily="34" charset="0"/>
              </a:rPr>
              <a:t> from </a:t>
            </a:r>
            <a:r>
              <a:rPr lang="en-US" sz="2400" b="1" dirty="0">
                <a:latin typeface="Tw Cen MT" panose="020B0602020104020603" pitchFamily="34" charset="0"/>
              </a:rPr>
              <a:t>Israel</a:t>
            </a:r>
            <a:r>
              <a:rPr lang="en-US" sz="2400" dirty="0">
                <a:latin typeface="Tw Cen MT" panose="020B0602020104020603" pitchFamily="34" charset="0"/>
              </a:rPr>
              <a:t>, specifically from 2000 year old sediment deposits near the Sea of Galilee.  </a:t>
            </a:r>
          </a:p>
          <a:p>
            <a:r>
              <a:rPr lang="en-US" sz="2400" b="1" dirty="0">
                <a:latin typeface="Tw Cen MT" panose="020B0602020104020603" pitchFamily="34" charset="0"/>
              </a:rPr>
              <a:t>6</a:t>
            </a:r>
            <a:r>
              <a:rPr lang="en-US" sz="2400" dirty="0">
                <a:latin typeface="Tw Cen MT" panose="020B0602020104020603" pitchFamily="34" charset="0"/>
              </a:rPr>
              <a:t> from the Middle East, including </a:t>
            </a:r>
            <a:r>
              <a:rPr lang="en-US" sz="2400" b="1" dirty="0">
                <a:latin typeface="Tw Cen MT" panose="020B0602020104020603" pitchFamily="34" charset="0"/>
              </a:rPr>
              <a:t>Edessa</a:t>
            </a:r>
            <a:r>
              <a:rPr lang="en-US" sz="2400" dirty="0">
                <a:latin typeface="Tw Cen MT" panose="020B0602020104020603" pitchFamily="34" charset="0"/>
              </a:rPr>
              <a:t> and </a:t>
            </a:r>
            <a:r>
              <a:rPr lang="en-US" sz="2400" b="1" dirty="0">
                <a:latin typeface="Tw Cen MT" panose="020B0602020104020603" pitchFamily="34" charset="0"/>
              </a:rPr>
              <a:t>Constantinople</a:t>
            </a:r>
          </a:p>
          <a:p>
            <a:r>
              <a:rPr lang="en-US" sz="2400" dirty="0">
                <a:latin typeface="Tw Cen MT" panose="020B0602020104020603" pitchFamily="34" charset="0"/>
              </a:rPr>
              <a:t>The </a:t>
            </a:r>
            <a:r>
              <a:rPr lang="en-US" sz="2400" b="1" dirty="0">
                <a:latin typeface="Tw Cen MT" panose="020B0602020104020603" pitchFamily="34" charset="0"/>
              </a:rPr>
              <a:t>rest</a:t>
            </a:r>
            <a:r>
              <a:rPr lang="en-US" sz="2400" dirty="0">
                <a:latin typeface="Tw Cen MT" panose="020B0602020104020603" pitchFamily="34" charset="0"/>
              </a:rPr>
              <a:t> from </a:t>
            </a:r>
            <a:r>
              <a:rPr lang="en-US" sz="2400" b="1" dirty="0">
                <a:latin typeface="Tw Cen MT" panose="020B0602020104020603" pitchFamily="34" charset="0"/>
              </a:rPr>
              <a:t>France</a:t>
            </a:r>
            <a:r>
              <a:rPr lang="en-US" sz="2400" dirty="0">
                <a:latin typeface="Tw Cen MT" panose="020B0602020104020603" pitchFamily="34" charset="0"/>
              </a:rPr>
              <a:t> and </a:t>
            </a:r>
            <a:r>
              <a:rPr lang="en-US" sz="2400" b="1" dirty="0">
                <a:latin typeface="Tw Cen MT" panose="020B0602020104020603" pitchFamily="34" charset="0"/>
              </a:rPr>
              <a:t>Italy</a:t>
            </a:r>
            <a:r>
              <a:rPr lang="en-US" sz="2400" dirty="0">
                <a:latin typeface="Tw Cen MT" panose="020B0602020104020603" pitchFamily="34" charset="0"/>
              </a:rPr>
              <a:t>, the countries where the shroud has been since the middle ages.</a:t>
            </a:r>
          </a:p>
          <a:p>
            <a:endParaRPr lang="en-US" sz="800" dirty="0">
              <a:latin typeface="Tw Cen MT" panose="020B0602020104020603" pitchFamily="34" charset="0"/>
            </a:endParaRPr>
          </a:p>
          <a:p>
            <a:r>
              <a:rPr lang="en-US" sz="2400" dirty="0">
                <a:latin typeface="Tw Cen MT" panose="020B0602020104020603" pitchFamily="34" charset="0"/>
              </a:rPr>
              <a:t>The preponderance of 2000-year-old Israel-based pollen not only helps locate the Shroud's origin, it makes a medieval forgery unlikely.</a:t>
            </a:r>
            <a:endParaRPr lang="en-US" sz="2800" dirty="0">
              <a:latin typeface="Tw Cen MT" panose="020B0602020104020603" pitchFamily="34" charset="0"/>
            </a:endParaRPr>
          </a:p>
        </p:txBody>
      </p:sp>
      <p:sp>
        <p:nvSpPr>
          <p:cNvPr id="9" name="Rectangle 8">
            <a:extLst>
              <a:ext uri="{FF2B5EF4-FFF2-40B4-BE49-F238E27FC236}">
                <a16:creationId xmlns:a16="http://schemas.microsoft.com/office/drawing/2014/main" id="{ABA001AF-6736-4CD3-9B85-727CF9380105}"/>
              </a:ext>
            </a:extLst>
          </p:cNvPr>
          <p:cNvSpPr/>
          <p:nvPr/>
        </p:nvSpPr>
        <p:spPr>
          <a:xfrm>
            <a:off x="3344510" y="406507"/>
            <a:ext cx="5502981" cy="523220"/>
          </a:xfrm>
          <a:prstGeom prst="rect">
            <a:avLst/>
          </a:prstGeom>
        </p:spPr>
        <p:txBody>
          <a:bodyPr wrap="none">
            <a:spAutoFit/>
          </a:bodyPr>
          <a:lstStyle/>
          <a:p>
            <a:r>
              <a:rPr lang="en-US" sz="2800" dirty="0">
                <a:latin typeface="Tw Cen MT" panose="020B0602020104020603" pitchFamily="34" charset="0"/>
              </a:rPr>
              <a:t>Other Indications of the Shroud's Age</a:t>
            </a:r>
          </a:p>
        </p:txBody>
      </p:sp>
      <p:sp>
        <p:nvSpPr>
          <p:cNvPr id="10" name="Rectangle 9">
            <a:extLst>
              <a:ext uri="{FF2B5EF4-FFF2-40B4-BE49-F238E27FC236}">
                <a16:creationId xmlns:a16="http://schemas.microsoft.com/office/drawing/2014/main" id="{0A997059-AFF0-40D0-B21F-19673F25A73D}"/>
              </a:ext>
            </a:extLst>
          </p:cNvPr>
          <p:cNvSpPr/>
          <p:nvPr/>
        </p:nvSpPr>
        <p:spPr>
          <a:xfrm>
            <a:off x="4895864" y="851637"/>
            <a:ext cx="2400272" cy="584775"/>
          </a:xfrm>
          <a:prstGeom prst="rect">
            <a:avLst/>
          </a:prstGeom>
        </p:spPr>
        <p:txBody>
          <a:bodyPr wrap="none">
            <a:spAutoFit/>
          </a:bodyPr>
          <a:lstStyle/>
          <a:p>
            <a:r>
              <a:rPr lang="en-US" sz="3200" b="1" dirty="0">
                <a:latin typeface="Tw Cen MT" panose="020B0602020104020603" pitchFamily="34" charset="0"/>
              </a:rPr>
              <a:t>Pollen grains</a:t>
            </a:r>
          </a:p>
        </p:txBody>
      </p:sp>
      <p:sp>
        <p:nvSpPr>
          <p:cNvPr id="15" name="TextBox 14">
            <a:extLst>
              <a:ext uri="{FF2B5EF4-FFF2-40B4-BE49-F238E27FC236}">
                <a16:creationId xmlns:a16="http://schemas.microsoft.com/office/drawing/2014/main" id="{62B7CEC5-7080-47AB-BEFD-59F2D84EA717}"/>
              </a:ext>
            </a:extLst>
          </p:cNvPr>
          <p:cNvSpPr txBox="1"/>
          <p:nvPr/>
        </p:nvSpPr>
        <p:spPr>
          <a:xfrm>
            <a:off x="-1" y="-11947"/>
            <a:ext cx="3984171" cy="276999"/>
          </a:xfrm>
          <a:prstGeom prst="rect">
            <a:avLst/>
          </a:prstGeom>
          <a:noFill/>
        </p:spPr>
        <p:txBody>
          <a:bodyPr wrap="square" rtlCol="0">
            <a:spAutoFit/>
          </a:bodyPr>
          <a:lstStyle/>
          <a:p>
            <a:r>
              <a:rPr lang="en-US" sz="1200" dirty="0">
                <a:solidFill>
                  <a:schemeClr val="bg1">
                    <a:lumMod val="75000"/>
                  </a:schemeClr>
                </a:solidFill>
                <a:latin typeface="Arial Narrow" panose="020B0606020202030204" pitchFamily="34" charset="0"/>
              </a:rPr>
              <a:t>Photo Max Frei ©1978 Barrie M. </a:t>
            </a:r>
            <a:r>
              <a:rPr lang="en-US" sz="1200" dirty="0" err="1">
                <a:solidFill>
                  <a:schemeClr val="bg1">
                    <a:lumMod val="75000"/>
                  </a:schemeClr>
                </a:solidFill>
                <a:latin typeface="Arial Narrow" panose="020B0606020202030204" pitchFamily="34" charset="0"/>
              </a:rPr>
              <a:t>Schwortz</a:t>
            </a:r>
            <a:r>
              <a:rPr lang="en-US" sz="1200" dirty="0">
                <a:solidFill>
                  <a:schemeClr val="bg1">
                    <a:lumMod val="75000"/>
                  </a:schemeClr>
                </a:solidFill>
                <a:latin typeface="Arial Narrow" panose="020B0606020202030204" pitchFamily="34" charset="0"/>
              </a:rPr>
              <a:t> Collection, STERA, Inc.</a:t>
            </a:r>
          </a:p>
        </p:txBody>
      </p:sp>
      <p:pic>
        <p:nvPicPr>
          <p:cNvPr id="16" name="Picture 15">
            <a:extLst>
              <a:ext uri="{FF2B5EF4-FFF2-40B4-BE49-F238E27FC236}">
                <a16:creationId xmlns:a16="http://schemas.microsoft.com/office/drawing/2014/main" id="{F5B64CA2-4C53-4C76-80A1-0F586CE6A938}"/>
              </a:ext>
            </a:extLst>
          </p:cNvPr>
          <p:cNvPicPr>
            <a:picLocks noChangeAspect="1"/>
          </p:cNvPicPr>
          <p:nvPr/>
        </p:nvPicPr>
        <p:blipFill rotWithShape="1">
          <a:blip r:embed="rId5">
            <a:extLst>
              <a:ext uri="{28A0092B-C50C-407E-A947-70E740481C1C}">
                <a14:useLocalDpi xmlns:a14="http://schemas.microsoft.com/office/drawing/2010/main" val="0"/>
              </a:ext>
            </a:extLst>
          </a:blip>
          <a:srcRect l="26672" t="7810" r="7305" b="24222"/>
          <a:stretch/>
        </p:blipFill>
        <p:spPr>
          <a:xfrm>
            <a:off x="233815" y="1920651"/>
            <a:ext cx="2778326" cy="4416349"/>
          </a:xfrm>
          <a:prstGeom prst="rect">
            <a:avLst/>
          </a:prstGeom>
        </p:spPr>
      </p:pic>
    </p:spTree>
    <p:extLst>
      <p:ext uri="{BB962C8B-B14F-4D97-AF65-F5344CB8AC3E}">
        <p14:creationId xmlns:p14="http://schemas.microsoft.com/office/powerpoint/2010/main" val="417580059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descr="Picture 6">
            <a:extLst>
              <a:ext uri="{FF2B5EF4-FFF2-40B4-BE49-F238E27FC236}">
                <a16:creationId xmlns:a16="http://schemas.microsoft.com/office/drawing/2014/main" id="{43F62025-1AF8-449E-91A6-EA4FDF2F8D0A}"/>
              </a:ext>
            </a:extLst>
          </p:cNvPr>
          <p:cNvPicPr>
            <a:picLocks noChangeAspect="1"/>
          </p:cNvPicPr>
          <p:nvPr/>
        </p:nvPicPr>
        <p:blipFill>
          <a:blip r:embed="rId3">
            <a:duotone>
              <a:schemeClr val="bg2">
                <a:shade val="45000"/>
                <a:satMod val="135000"/>
              </a:schemeClr>
              <a:prstClr val="white"/>
            </a:duotone>
            <a:alphaModFix amt="36000"/>
          </a:blip>
          <a:stretch>
            <a:fillRect/>
          </a:stretch>
        </p:blipFill>
        <p:spPr>
          <a:xfrm>
            <a:off x="0" y="-1656"/>
            <a:ext cx="12192000" cy="6870731"/>
          </a:xfrm>
          <a:prstGeom prst="rect">
            <a:avLst/>
          </a:prstGeom>
          <a:solidFill>
            <a:srgbClr val="E7A2A3">
              <a:alpha val="34000"/>
            </a:srgbClr>
          </a:solidFill>
          <a:ln w="12700">
            <a:miter lim="400000"/>
          </a:ln>
        </p:spPr>
      </p:pic>
      <p:sp>
        <p:nvSpPr>
          <p:cNvPr id="3" name="Rectangle 2">
            <a:extLst>
              <a:ext uri="{FF2B5EF4-FFF2-40B4-BE49-F238E27FC236}">
                <a16:creationId xmlns:a16="http://schemas.microsoft.com/office/drawing/2014/main" id="{D627048E-74BD-41BC-B0E8-A993FE1A3C93}"/>
              </a:ext>
            </a:extLst>
          </p:cNvPr>
          <p:cNvSpPr/>
          <p:nvPr/>
        </p:nvSpPr>
        <p:spPr>
          <a:xfrm>
            <a:off x="0" y="0"/>
            <a:ext cx="12192000" cy="6858000"/>
          </a:xfrm>
          <a:prstGeom prst="rect">
            <a:avLst/>
          </a:prstGeom>
          <a:solidFill>
            <a:srgbClr val="92D050">
              <a:alpha val="7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ight Triangle 3">
            <a:extLst>
              <a:ext uri="{FF2B5EF4-FFF2-40B4-BE49-F238E27FC236}">
                <a16:creationId xmlns:a16="http://schemas.microsoft.com/office/drawing/2014/main" id="{A1672BCA-5CA7-471B-B83B-326D8F4CFA91}"/>
              </a:ext>
            </a:extLst>
          </p:cNvPr>
          <p:cNvSpPr/>
          <p:nvPr/>
        </p:nvSpPr>
        <p:spPr>
          <a:xfrm rot="5400000">
            <a:off x="5921020" y="-5932312"/>
            <a:ext cx="349959" cy="12192002"/>
          </a:xfrm>
          <a:prstGeom prst="rtTriangle">
            <a:avLst/>
          </a:prstGeom>
          <a:solidFill>
            <a:srgbClr val="7030A0">
              <a:alpha val="7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5" name="Right Triangle 4">
            <a:extLst>
              <a:ext uri="{FF2B5EF4-FFF2-40B4-BE49-F238E27FC236}">
                <a16:creationId xmlns:a16="http://schemas.microsoft.com/office/drawing/2014/main" id="{7E490F56-D27E-4C56-92C7-68DC07605245}"/>
              </a:ext>
            </a:extLst>
          </p:cNvPr>
          <p:cNvSpPr/>
          <p:nvPr/>
        </p:nvSpPr>
        <p:spPr>
          <a:xfrm rot="16200000">
            <a:off x="5828323" y="504741"/>
            <a:ext cx="535353" cy="12192002"/>
          </a:xfrm>
          <a:prstGeom prst="rtTriangle">
            <a:avLst/>
          </a:prstGeom>
          <a:solidFill>
            <a:srgbClr val="7030A0">
              <a:alpha val="7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6" name="Picture 5">
            <a:extLst>
              <a:ext uri="{FF2B5EF4-FFF2-40B4-BE49-F238E27FC236}">
                <a16:creationId xmlns:a16="http://schemas.microsoft.com/office/drawing/2014/main" id="{3FCE5F56-02A0-4E6B-913A-FFEFA05023A6}"/>
              </a:ext>
            </a:extLst>
          </p:cNvPr>
          <p:cNvPicPr>
            <a:picLocks noChangeAspect="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0293400" y="6469462"/>
            <a:ext cx="1810715" cy="290961"/>
          </a:xfrm>
          <a:prstGeom prst="rect">
            <a:avLst/>
          </a:prstGeom>
        </p:spPr>
      </p:pic>
      <p:pic>
        <p:nvPicPr>
          <p:cNvPr id="7" name="Picture 6" descr="iStock-160372282.jpg">
            <a:extLst>
              <a:ext uri="{FF2B5EF4-FFF2-40B4-BE49-F238E27FC236}">
                <a16:creationId xmlns:a16="http://schemas.microsoft.com/office/drawing/2014/main" id="{507C08AB-F0BD-4D15-A846-6803318349B8}"/>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2" name="Rectangle 11">
            <a:extLst>
              <a:ext uri="{FF2B5EF4-FFF2-40B4-BE49-F238E27FC236}">
                <a16:creationId xmlns:a16="http://schemas.microsoft.com/office/drawing/2014/main" id="{6B39873E-8A99-4149-935D-3921D677867C}"/>
              </a:ext>
            </a:extLst>
          </p:cNvPr>
          <p:cNvSpPr/>
          <p:nvPr/>
        </p:nvSpPr>
        <p:spPr>
          <a:xfrm>
            <a:off x="2576645" y="1970314"/>
            <a:ext cx="7038707" cy="2622483"/>
          </a:xfrm>
          <a:prstGeom prst="rect">
            <a:avLst/>
          </a:prstGeom>
          <a:solidFill>
            <a:srgbClr val="FAC06F">
              <a:alpha val="8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E5E7543D-6EA9-4FE9-AA82-429DAADE3A76}"/>
              </a:ext>
            </a:extLst>
          </p:cNvPr>
          <p:cNvSpPr/>
          <p:nvPr/>
        </p:nvSpPr>
        <p:spPr>
          <a:xfrm>
            <a:off x="2576647" y="1980921"/>
            <a:ext cx="7038706" cy="2554545"/>
          </a:xfrm>
          <a:prstGeom prst="rect">
            <a:avLst/>
          </a:prstGeom>
        </p:spPr>
        <p:txBody>
          <a:bodyPr wrap="square">
            <a:spAutoFit/>
          </a:bodyPr>
          <a:lstStyle/>
          <a:p>
            <a:pPr algn="ctr"/>
            <a:r>
              <a:rPr lang="en-US" sz="2400" dirty="0">
                <a:latin typeface="Tw Cen MT" panose="020B0602020104020603" pitchFamily="34" charset="0"/>
              </a:rPr>
              <a:t>Numismatics is the study of coins and other currency.</a:t>
            </a:r>
          </a:p>
          <a:p>
            <a:pPr algn="ctr"/>
            <a:endParaRPr lang="en-US" sz="800" dirty="0">
              <a:latin typeface="Tw Cen MT" panose="020B0602020104020603" pitchFamily="34" charset="0"/>
            </a:endParaRPr>
          </a:p>
          <a:p>
            <a:pPr algn="ctr"/>
            <a:r>
              <a:rPr lang="en-US" sz="2400" dirty="0">
                <a:latin typeface="Tw Cen MT" panose="020B0602020104020603" pitchFamily="34" charset="0"/>
              </a:rPr>
              <a:t>Numismatists have identified partial imprints of coins </a:t>
            </a:r>
          </a:p>
          <a:p>
            <a:pPr algn="ctr"/>
            <a:r>
              <a:rPr lang="en-US" sz="2400" dirty="0">
                <a:latin typeface="Tw Cen MT" panose="020B0602020104020603" pitchFamily="34" charset="0"/>
              </a:rPr>
              <a:t>laid on the eyes of the man in the Shroud.</a:t>
            </a:r>
            <a:br>
              <a:rPr lang="en-US" sz="2400" dirty="0">
                <a:latin typeface="Tw Cen MT" panose="020B0602020104020603" pitchFamily="34" charset="0"/>
              </a:rPr>
            </a:br>
            <a:endParaRPr lang="en-US" sz="800" dirty="0">
              <a:latin typeface="Tw Cen MT" panose="020B0602020104020603" pitchFamily="34" charset="0"/>
            </a:endParaRPr>
          </a:p>
          <a:p>
            <a:pPr algn="ctr"/>
            <a:r>
              <a:rPr lang="en-US" sz="2400" dirty="0">
                <a:latin typeface="Tw Cen MT" panose="020B0602020104020603" pitchFamily="34" charset="0"/>
              </a:rPr>
              <a:t>Overlaid photographs correlate these coins </a:t>
            </a:r>
          </a:p>
          <a:p>
            <a:pPr algn="ctr"/>
            <a:r>
              <a:rPr lang="en-US" sz="2400" dirty="0">
                <a:latin typeface="Tw Cen MT" panose="020B0602020104020603" pitchFamily="34" charset="0"/>
              </a:rPr>
              <a:t>with a specific variant of a type of coin minted in Judea </a:t>
            </a:r>
          </a:p>
          <a:p>
            <a:pPr algn="ctr"/>
            <a:r>
              <a:rPr lang="en-US" sz="2400" dirty="0">
                <a:latin typeface="Tw Cen MT" panose="020B0602020104020603" pitchFamily="34" charset="0"/>
              </a:rPr>
              <a:t>in 29 AD by Pontius Pilate.</a:t>
            </a:r>
          </a:p>
        </p:txBody>
      </p:sp>
      <p:sp>
        <p:nvSpPr>
          <p:cNvPr id="9" name="Rectangle 8">
            <a:extLst>
              <a:ext uri="{FF2B5EF4-FFF2-40B4-BE49-F238E27FC236}">
                <a16:creationId xmlns:a16="http://schemas.microsoft.com/office/drawing/2014/main" id="{7CD83DC1-03FE-481A-A4FA-68C5D7DFE8AE}"/>
              </a:ext>
            </a:extLst>
          </p:cNvPr>
          <p:cNvSpPr/>
          <p:nvPr/>
        </p:nvSpPr>
        <p:spPr>
          <a:xfrm>
            <a:off x="3344510" y="414446"/>
            <a:ext cx="5682612" cy="1030561"/>
          </a:xfrm>
          <a:prstGeom prst="rect">
            <a:avLst/>
          </a:prstGeom>
          <a:solidFill>
            <a:srgbClr val="FAC06F">
              <a:alpha val="8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346A7B70-21AC-4AEC-8710-495AA2230EDD}"/>
              </a:ext>
            </a:extLst>
          </p:cNvPr>
          <p:cNvSpPr/>
          <p:nvPr/>
        </p:nvSpPr>
        <p:spPr>
          <a:xfrm>
            <a:off x="3344510" y="406507"/>
            <a:ext cx="5502981" cy="523220"/>
          </a:xfrm>
          <a:prstGeom prst="rect">
            <a:avLst/>
          </a:prstGeom>
        </p:spPr>
        <p:txBody>
          <a:bodyPr wrap="none">
            <a:spAutoFit/>
          </a:bodyPr>
          <a:lstStyle/>
          <a:p>
            <a:r>
              <a:rPr lang="en-US" sz="2800" dirty="0">
                <a:latin typeface="Tw Cen MT" panose="020B0602020104020603" pitchFamily="34" charset="0"/>
              </a:rPr>
              <a:t>Other Indications of the Shroud's Age</a:t>
            </a:r>
          </a:p>
        </p:txBody>
      </p:sp>
      <p:sp>
        <p:nvSpPr>
          <p:cNvPr id="11" name="Rectangle 10">
            <a:extLst>
              <a:ext uri="{FF2B5EF4-FFF2-40B4-BE49-F238E27FC236}">
                <a16:creationId xmlns:a16="http://schemas.microsoft.com/office/drawing/2014/main" id="{5BA11AFB-6E0E-4048-952F-C25428E794A0}"/>
              </a:ext>
            </a:extLst>
          </p:cNvPr>
          <p:cNvSpPr/>
          <p:nvPr/>
        </p:nvSpPr>
        <p:spPr>
          <a:xfrm>
            <a:off x="3833297" y="851637"/>
            <a:ext cx="4525406" cy="584775"/>
          </a:xfrm>
          <a:prstGeom prst="rect">
            <a:avLst/>
          </a:prstGeom>
        </p:spPr>
        <p:txBody>
          <a:bodyPr wrap="none">
            <a:spAutoFit/>
          </a:bodyPr>
          <a:lstStyle/>
          <a:p>
            <a:r>
              <a:rPr lang="en-US" sz="3200" b="1" dirty="0">
                <a:latin typeface="Tw Cen MT" panose="020B0602020104020603" pitchFamily="34" charset="0"/>
              </a:rPr>
              <a:t>Imprints of Ancient Coins</a:t>
            </a:r>
          </a:p>
        </p:txBody>
      </p:sp>
    </p:spTree>
    <p:extLst>
      <p:ext uri="{BB962C8B-B14F-4D97-AF65-F5344CB8AC3E}">
        <p14:creationId xmlns:p14="http://schemas.microsoft.com/office/powerpoint/2010/main" val="265383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descr="Picture 6">
            <a:extLst>
              <a:ext uri="{FF2B5EF4-FFF2-40B4-BE49-F238E27FC236}">
                <a16:creationId xmlns:a16="http://schemas.microsoft.com/office/drawing/2014/main" id="{43F62025-1AF8-449E-91A6-EA4FDF2F8D0A}"/>
              </a:ext>
            </a:extLst>
          </p:cNvPr>
          <p:cNvPicPr>
            <a:picLocks noChangeAspect="1"/>
          </p:cNvPicPr>
          <p:nvPr/>
        </p:nvPicPr>
        <p:blipFill>
          <a:blip r:embed="rId3">
            <a:duotone>
              <a:schemeClr val="bg2">
                <a:shade val="45000"/>
                <a:satMod val="135000"/>
              </a:schemeClr>
              <a:prstClr val="white"/>
            </a:duotone>
            <a:alphaModFix amt="36000"/>
          </a:blip>
          <a:stretch>
            <a:fillRect/>
          </a:stretch>
        </p:blipFill>
        <p:spPr>
          <a:xfrm>
            <a:off x="0" y="-1656"/>
            <a:ext cx="12192000" cy="6870731"/>
          </a:xfrm>
          <a:prstGeom prst="rect">
            <a:avLst/>
          </a:prstGeom>
          <a:solidFill>
            <a:srgbClr val="E7A2A3">
              <a:alpha val="34000"/>
            </a:srgbClr>
          </a:solidFill>
          <a:ln w="12700">
            <a:miter lim="400000"/>
          </a:ln>
        </p:spPr>
      </p:pic>
      <p:sp>
        <p:nvSpPr>
          <p:cNvPr id="3" name="Rectangle 2">
            <a:extLst>
              <a:ext uri="{FF2B5EF4-FFF2-40B4-BE49-F238E27FC236}">
                <a16:creationId xmlns:a16="http://schemas.microsoft.com/office/drawing/2014/main" id="{D627048E-74BD-41BC-B0E8-A993FE1A3C93}"/>
              </a:ext>
            </a:extLst>
          </p:cNvPr>
          <p:cNvSpPr/>
          <p:nvPr/>
        </p:nvSpPr>
        <p:spPr>
          <a:xfrm>
            <a:off x="0" y="0"/>
            <a:ext cx="12192000" cy="6858000"/>
          </a:xfrm>
          <a:prstGeom prst="rect">
            <a:avLst/>
          </a:prstGeom>
          <a:solidFill>
            <a:srgbClr val="92D050">
              <a:alpha val="7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hidden="1">
            <a:extLst>
              <a:ext uri="{FF2B5EF4-FFF2-40B4-BE49-F238E27FC236}">
                <a16:creationId xmlns:a16="http://schemas.microsoft.com/office/drawing/2014/main" id="{7182E175-1CB0-48F7-B254-F400B3D4114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05001" y="-11291"/>
            <a:ext cx="10287000" cy="6858000"/>
          </a:xfrm>
          <a:prstGeom prst="rect">
            <a:avLst/>
          </a:prstGeom>
        </p:spPr>
      </p:pic>
      <p:pic>
        <p:nvPicPr>
          <p:cNvPr id="9" name="Picture 8">
            <a:extLst>
              <a:ext uri="{FF2B5EF4-FFF2-40B4-BE49-F238E27FC236}">
                <a16:creationId xmlns:a16="http://schemas.microsoft.com/office/drawing/2014/main" id="{E9063CC8-6FDF-478C-B56D-8B1CD7EFFE6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 y="-11291"/>
            <a:ext cx="4572000" cy="6858000"/>
          </a:xfrm>
          <a:prstGeom prst="rect">
            <a:avLst/>
          </a:prstGeom>
        </p:spPr>
      </p:pic>
      <p:sp>
        <p:nvSpPr>
          <p:cNvPr id="15" name="Rectangle 14" hidden="1">
            <a:extLst>
              <a:ext uri="{FF2B5EF4-FFF2-40B4-BE49-F238E27FC236}">
                <a16:creationId xmlns:a16="http://schemas.microsoft.com/office/drawing/2014/main" id="{B489BD32-7BD1-42A8-8BB9-880FFC9617BB}"/>
              </a:ext>
            </a:extLst>
          </p:cNvPr>
          <p:cNvSpPr/>
          <p:nvPr/>
        </p:nvSpPr>
        <p:spPr>
          <a:xfrm>
            <a:off x="4881319" y="1601568"/>
            <a:ext cx="7001358" cy="4730841"/>
          </a:xfrm>
          <a:prstGeom prst="rect">
            <a:avLst/>
          </a:prstGeom>
          <a:solidFill>
            <a:srgbClr val="4E361C">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69A8B057-5760-4382-85B3-75E9FD1B397C}"/>
              </a:ext>
            </a:extLst>
          </p:cNvPr>
          <p:cNvSpPr/>
          <p:nvPr/>
        </p:nvSpPr>
        <p:spPr>
          <a:xfrm>
            <a:off x="4881320" y="1374857"/>
            <a:ext cx="7001358" cy="5509200"/>
          </a:xfrm>
          <a:prstGeom prst="rect">
            <a:avLst/>
          </a:prstGeom>
        </p:spPr>
        <p:txBody>
          <a:bodyPr wrap="square">
            <a:spAutoFit/>
          </a:bodyPr>
          <a:lstStyle/>
          <a:p>
            <a:pPr algn="ctr"/>
            <a:r>
              <a:rPr lang="en-US" sz="2400" dirty="0">
                <a:latin typeface="Tw Cen MT" panose="020B0602020104020603" pitchFamily="34" charset="0"/>
              </a:rPr>
              <a:t>The Facecloth of Oviedo is a bloodstained cloth </a:t>
            </a:r>
            <a:br>
              <a:rPr lang="en-US" sz="2400" dirty="0">
                <a:latin typeface="Tw Cen MT" panose="020B0602020104020603" pitchFamily="34" charset="0"/>
              </a:rPr>
            </a:br>
            <a:r>
              <a:rPr lang="en-US" sz="2400" dirty="0">
                <a:latin typeface="Tw Cen MT" panose="020B0602020104020603" pitchFamily="34" charset="0"/>
              </a:rPr>
              <a:t>(without an image) housed in a Spanish Cathedral </a:t>
            </a:r>
            <a:br>
              <a:rPr lang="en-US" sz="2400" dirty="0">
                <a:latin typeface="Tw Cen MT" panose="020B0602020104020603" pitchFamily="34" charset="0"/>
              </a:rPr>
            </a:br>
            <a:r>
              <a:rPr lang="en-US" sz="2400" dirty="0">
                <a:latin typeface="Tw Cen MT" panose="020B0602020104020603" pitchFamily="34" charset="0"/>
              </a:rPr>
              <a:t>since the 7th century. </a:t>
            </a:r>
          </a:p>
          <a:p>
            <a:pPr algn="ctr"/>
            <a:r>
              <a:rPr lang="en-US" sz="2400" dirty="0">
                <a:latin typeface="Tw Cen MT" panose="020B0602020104020603" pitchFamily="34" charset="0"/>
              </a:rPr>
              <a:t>It was used to wrap the face and head of a man crowned with thorns and severely beaten around the face.</a:t>
            </a:r>
          </a:p>
          <a:p>
            <a:pPr algn="ctr"/>
            <a:r>
              <a:rPr lang="en-US" sz="800" dirty="0">
                <a:latin typeface="Tw Cen MT" panose="020B0602020104020603" pitchFamily="34" charset="0"/>
              </a:rPr>
              <a:t> </a:t>
            </a:r>
          </a:p>
          <a:p>
            <a:pPr algn="ctr"/>
            <a:r>
              <a:rPr lang="en-US" sz="2400" dirty="0">
                <a:latin typeface="Tw Cen MT" panose="020B0602020104020603" pitchFamily="34" charset="0"/>
              </a:rPr>
              <a:t>The </a:t>
            </a:r>
            <a:r>
              <a:rPr lang="en-US" sz="2400" b="1" dirty="0">
                <a:latin typeface="Tw Cen MT" panose="020B0602020104020603" pitchFamily="34" charset="0"/>
              </a:rPr>
              <a:t>Facecloth of Oviedo </a:t>
            </a:r>
            <a:r>
              <a:rPr lang="en-US" sz="2400" dirty="0">
                <a:latin typeface="Tw Cen MT" panose="020B0602020104020603" pitchFamily="34" charset="0"/>
              </a:rPr>
              <a:t>and the </a:t>
            </a:r>
            <a:r>
              <a:rPr lang="en-US" sz="2400" b="1" dirty="0">
                <a:latin typeface="Tw Cen MT" panose="020B0602020104020603" pitchFamily="34" charset="0"/>
              </a:rPr>
              <a:t>Shroud</a:t>
            </a:r>
            <a:r>
              <a:rPr lang="en-US" sz="2400" dirty="0">
                <a:latin typeface="Tw Cen MT" panose="020B0602020104020603" pitchFamily="34" charset="0"/>
              </a:rPr>
              <a:t> have virtually identical blood stains with </a:t>
            </a:r>
            <a:r>
              <a:rPr lang="en-US" sz="2400" b="1" dirty="0">
                <a:latin typeface="Tw Cen MT" panose="020B0602020104020603" pitchFamily="34" charset="0"/>
              </a:rPr>
              <a:t>120 points of overlap </a:t>
            </a:r>
            <a:br>
              <a:rPr lang="en-US" sz="2400" dirty="0">
                <a:latin typeface="Tw Cen MT" panose="020B0602020104020603" pitchFamily="34" charset="0"/>
              </a:rPr>
            </a:br>
            <a:r>
              <a:rPr lang="en-US" sz="2400" dirty="0">
                <a:latin typeface="Tw Cen MT" panose="020B0602020104020603" pitchFamily="34" charset="0"/>
              </a:rPr>
              <a:t>(as detected by digital overlay photography). </a:t>
            </a:r>
          </a:p>
          <a:p>
            <a:pPr algn="ctr"/>
            <a:endParaRPr lang="en-US" sz="800" dirty="0">
              <a:latin typeface="Tw Cen MT" panose="020B0602020104020603" pitchFamily="34" charset="0"/>
            </a:endParaRPr>
          </a:p>
          <a:p>
            <a:pPr algn="ctr"/>
            <a:r>
              <a:rPr lang="en-US" sz="2400" dirty="0">
                <a:latin typeface="Tw Cen MT" panose="020B0602020104020603" pitchFamily="34" charset="0"/>
              </a:rPr>
              <a:t>This strongly implies that they </a:t>
            </a:r>
            <a:r>
              <a:rPr lang="en-US" sz="2400" b="1" dirty="0">
                <a:latin typeface="Tw Cen MT" panose="020B0602020104020603" pitchFamily="34" charset="0"/>
              </a:rPr>
              <a:t>touched the same face</a:t>
            </a:r>
            <a:r>
              <a:rPr lang="en-US" sz="2400" dirty="0">
                <a:latin typeface="Tw Cen MT" panose="020B0602020104020603" pitchFamily="34" charset="0"/>
              </a:rPr>
              <a:t>: </a:t>
            </a:r>
            <a:br>
              <a:rPr lang="en-US" sz="2400" dirty="0">
                <a:latin typeface="Tw Cen MT" panose="020B0602020104020603" pitchFamily="34" charset="0"/>
              </a:rPr>
            </a:br>
            <a:r>
              <a:rPr lang="en-US" sz="2400" dirty="0">
                <a:latin typeface="Tw Cen MT" panose="020B0602020104020603" pitchFamily="34" charset="0"/>
              </a:rPr>
              <a:t>odds against getting 120 points of correlation</a:t>
            </a:r>
            <a:br>
              <a:rPr lang="en-US" sz="2400" dirty="0">
                <a:latin typeface="Tw Cen MT" panose="020B0602020104020603" pitchFamily="34" charset="0"/>
              </a:rPr>
            </a:br>
            <a:r>
              <a:rPr lang="en-US" sz="2400" dirty="0">
                <a:latin typeface="Tw Cen MT" panose="020B0602020104020603" pitchFamily="34" charset="0"/>
              </a:rPr>
              <a:t> of irregular blood stains on two cloths </a:t>
            </a:r>
            <a:br>
              <a:rPr lang="en-US" sz="2400" dirty="0">
                <a:latin typeface="Tw Cen MT" panose="020B0602020104020603" pitchFamily="34" charset="0"/>
              </a:rPr>
            </a:br>
            <a:r>
              <a:rPr lang="en-US" sz="2400" dirty="0">
                <a:latin typeface="Tw Cen MT" panose="020B0602020104020603" pitchFamily="34" charset="0"/>
              </a:rPr>
              <a:t>by pure chance is astronomically high. </a:t>
            </a:r>
          </a:p>
          <a:p>
            <a:endParaRPr lang="en-US" sz="2400" dirty="0">
              <a:solidFill>
                <a:schemeClr val="bg2"/>
              </a:solidFill>
              <a:latin typeface="Tw Cen MT" panose="020B0602020104020603" pitchFamily="34" charset="0"/>
            </a:endParaRPr>
          </a:p>
        </p:txBody>
      </p:sp>
      <p:sp>
        <p:nvSpPr>
          <p:cNvPr id="13" name="Rectangle 12">
            <a:extLst>
              <a:ext uri="{FF2B5EF4-FFF2-40B4-BE49-F238E27FC236}">
                <a16:creationId xmlns:a16="http://schemas.microsoft.com/office/drawing/2014/main" id="{648E3279-6C57-4160-A4A7-782595BAEFE1}"/>
              </a:ext>
            </a:extLst>
          </p:cNvPr>
          <p:cNvSpPr/>
          <p:nvPr/>
        </p:nvSpPr>
        <p:spPr>
          <a:xfrm>
            <a:off x="5684942" y="406507"/>
            <a:ext cx="5502981" cy="523220"/>
          </a:xfrm>
          <a:prstGeom prst="rect">
            <a:avLst/>
          </a:prstGeom>
        </p:spPr>
        <p:txBody>
          <a:bodyPr wrap="none">
            <a:spAutoFit/>
          </a:bodyPr>
          <a:lstStyle/>
          <a:p>
            <a:r>
              <a:rPr lang="en-US" sz="2800" dirty="0">
                <a:latin typeface="Tw Cen MT" panose="020B0602020104020603" pitchFamily="34" charset="0"/>
              </a:rPr>
              <a:t>Other Indications of the Shroud's Age</a:t>
            </a:r>
          </a:p>
        </p:txBody>
      </p:sp>
      <p:sp>
        <p:nvSpPr>
          <p:cNvPr id="14" name="Rectangle 13">
            <a:extLst>
              <a:ext uri="{FF2B5EF4-FFF2-40B4-BE49-F238E27FC236}">
                <a16:creationId xmlns:a16="http://schemas.microsoft.com/office/drawing/2014/main" id="{0A342150-6027-4353-A967-625B4FE1665A}"/>
              </a:ext>
            </a:extLst>
          </p:cNvPr>
          <p:cNvSpPr/>
          <p:nvPr/>
        </p:nvSpPr>
        <p:spPr>
          <a:xfrm>
            <a:off x="5027582" y="851637"/>
            <a:ext cx="6817700" cy="584775"/>
          </a:xfrm>
          <a:prstGeom prst="rect">
            <a:avLst/>
          </a:prstGeom>
        </p:spPr>
        <p:txBody>
          <a:bodyPr wrap="none">
            <a:spAutoFit/>
          </a:bodyPr>
          <a:lstStyle/>
          <a:p>
            <a:r>
              <a:rPr lang="en-US" sz="3200" b="1" dirty="0">
                <a:latin typeface="Tw Cen MT" panose="020B0602020104020603" pitchFamily="34" charset="0"/>
              </a:rPr>
              <a:t>Similarities to the Facecloth of Oviedo</a:t>
            </a:r>
          </a:p>
        </p:txBody>
      </p:sp>
    </p:spTree>
    <p:extLst>
      <p:ext uri="{BB962C8B-B14F-4D97-AF65-F5344CB8AC3E}">
        <p14:creationId xmlns:p14="http://schemas.microsoft.com/office/powerpoint/2010/main" val="10578325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descr="Picture 6">
            <a:extLst>
              <a:ext uri="{FF2B5EF4-FFF2-40B4-BE49-F238E27FC236}">
                <a16:creationId xmlns:a16="http://schemas.microsoft.com/office/drawing/2014/main" id="{43F62025-1AF8-449E-91A6-EA4FDF2F8D0A}"/>
              </a:ext>
            </a:extLst>
          </p:cNvPr>
          <p:cNvPicPr>
            <a:picLocks noChangeAspect="1"/>
          </p:cNvPicPr>
          <p:nvPr/>
        </p:nvPicPr>
        <p:blipFill>
          <a:blip r:embed="rId3">
            <a:duotone>
              <a:schemeClr val="bg2">
                <a:shade val="45000"/>
                <a:satMod val="135000"/>
              </a:schemeClr>
              <a:prstClr val="white"/>
            </a:duotone>
            <a:alphaModFix amt="36000"/>
          </a:blip>
          <a:stretch>
            <a:fillRect/>
          </a:stretch>
        </p:blipFill>
        <p:spPr>
          <a:xfrm>
            <a:off x="0" y="-1656"/>
            <a:ext cx="12192000" cy="6870731"/>
          </a:xfrm>
          <a:prstGeom prst="rect">
            <a:avLst/>
          </a:prstGeom>
          <a:solidFill>
            <a:srgbClr val="E7A2A3">
              <a:alpha val="34000"/>
            </a:srgbClr>
          </a:solidFill>
          <a:ln w="12700">
            <a:miter lim="400000"/>
          </a:ln>
        </p:spPr>
      </p:pic>
      <p:sp>
        <p:nvSpPr>
          <p:cNvPr id="3" name="Rectangle 2">
            <a:extLst>
              <a:ext uri="{FF2B5EF4-FFF2-40B4-BE49-F238E27FC236}">
                <a16:creationId xmlns:a16="http://schemas.microsoft.com/office/drawing/2014/main" id="{D627048E-74BD-41BC-B0E8-A993FE1A3C93}"/>
              </a:ext>
            </a:extLst>
          </p:cNvPr>
          <p:cNvSpPr/>
          <p:nvPr/>
        </p:nvSpPr>
        <p:spPr>
          <a:xfrm>
            <a:off x="0" y="0"/>
            <a:ext cx="12192000" cy="6858000"/>
          </a:xfrm>
          <a:prstGeom prst="rect">
            <a:avLst/>
          </a:prstGeom>
          <a:solidFill>
            <a:srgbClr val="92D050">
              <a:alpha val="7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a:extLst>
              <a:ext uri="{FF2B5EF4-FFF2-40B4-BE49-F238E27FC236}">
                <a16:creationId xmlns:a16="http://schemas.microsoft.com/office/drawing/2014/main" id="{9A189602-CFC6-47FD-B275-41FAA2CE192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 y="-11291"/>
            <a:ext cx="4572000" cy="6858000"/>
          </a:xfrm>
          <a:prstGeom prst="rect">
            <a:avLst/>
          </a:prstGeom>
        </p:spPr>
      </p:pic>
      <p:sp>
        <p:nvSpPr>
          <p:cNvPr id="7" name="Rectangle 6">
            <a:extLst>
              <a:ext uri="{FF2B5EF4-FFF2-40B4-BE49-F238E27FC236}">
                <a16:creationId xmlns:a16="http://schemas.microsoft.com/office/drawing/2014/main" id="{AE0AD7AE-41D7-4D8D-971E-F141AA453BE5}"/>
              </a:ext>
            </a:extLst>
          </p:cNvPr>
          <p:cNvSpPr/>
          <p:nvPr/>
        </p:nvSpPr>
        <p:spPr>
          <a:xfrm>
            <a:off x="5386811" y="1658858"/>
            <a:ext cx="5965370" cy="1200329"/>
          </a:xfrm>
          <a:prstGeom prst="rect">
            <a:avLst/>
          </a:prstGeom>
        </p:spPr>
        <p:txBody>
          <a:bodyPr wrap="square">
            <a:spAutoFit/>
          </a:bodyPr>
          <a:lstStyle/>
          <a:p>
            <a:pPr algn="ctr"/>
            <a:r>
              <a:rPr lang="en-US" sz="2400" dirty="0">
                <a:latin typeface="Tw Cen MT" panose="020B0602020104020603" pitchFamily="34" charset="0"/>
              </a:rPr>
              <a:t>This is significant for dating the Shroud because the Facecloth of Oviedo has a continuous recorded history from </a:t>
            </a:r>
            <a:r>
              <a:rPr lang="en-US" sz="2400" b="1" dirty="0">
                <a:latin typeface="Tw Cen MT" panose="020B0602020104020603" pitchFamily="34" charset="0"/>
              </a:rPr>
              <a:t>616 AD</a:t>
            </a:r>
          </a:p>
        </p:txBody>
      </p:sp>
      <p:sp>
        <p:nvSpPr>
          <p:cNvPr id="13" name="Rectangle 12">
            <a:extLst>
              <a:ext uri="{FF2B5EF4-FFF2-40B4-BE49-F238E27FC236}">
                <a16:creationId xmlns:a16="http://schemas.microsoft.com/office/drawing/2014/main" id="{55812D66-8261-46DF-B4E8-F4CB3FCBEFF6}"/>
              </a:ext>
            </a:extLst>
          </p:cNvPr>
          <p:cNvSpPr/>
          <p:nvPr/>
        </p:nvSpPr>
        <p:spPr>
          <a:xfrm>
            <a:off x="5684942" y="406507"/>
            <a:ext cx="5502981" cy="523220"/>
          </a:xfrm>
          <a:prstGeom prst="rect">
            <a:avLst/>
          </a:prstGeom>
        </p:spPr>
        <p:txBody>
          <a:bodyPr wrap="none">
            <a:spAutoFit/>
          </a:bodyPr>
          <a:lstStyle/>
          <a:p>
            <a:r>
              <a:rPr lang="en-US" sz="2800" dirty="0">
                <a:latin typeface="Tw Cen MT" panose="020B0602020104020603" pitchFamily="34" charset="0"/>
              </a:rPr>
              <a:t>Other Indications of the Shroud's Age</a:t>
            </a:r>
          </a:p>
        </p:txBody>
      </p:sp>
      <p:sp>
        <p:nvSpPr>
          <p:cNvPr id="14" name="Rectangle 13">
            <a:extLst>
              <a:ext uri="{FF2B5EF4-FFF2-40B4-BE49-F238E27FC236}">
                <a16:creationId xmlns:a16="http://schemas.microsoft.com/office/drawing/2014/main" id="{10E25760-5A4B-4EE5-81A7-F8F426760E30}"/>
              </a:ext>
            </a:extLst>
          </p:cNvPr>
          <p:cNvSpPr/>
          <p:nvPr/>
        </p:nvSpPr>
        <p:spPr>
          <a:xfrm>
            <a:off x="5027582" y="851637"/>
            <a:ext cx="6817700" cy="584775"/>
          </a:xfrm>
          <a:prstGeom prst="rect">
            <a:avLst/>
          </a:prstGeom>
        </p:spPr>
        <p:txBody>
          <a:bodyPr wrap="none">
            <a:spAutoFit/>
          </a:bodyPr>
          <a:lstStyle/>
          <a:p>
            <a:r>
              <a:rPr lang="en-US" sz="3200" b="1" dirty="0">
                <a:latin typeface="Tw Cen MT" panose="020B0602020104020603" pitchFamily="34" charset="0"/>
              </a:rPr>
              <a:t>Similarities to the Facecloth of Oviedo</a:t>
            </a:r>
          </a:p>
        </p:txBody>
      </p:sp>
      <p:pic>
        <p:nvPicPr>
          <p:cNvPr id="16" name="Picture 15">
            <a:extLst>
              <a:ext uri="{FF2B5EF4-FFF2-40B4-BE49-F238E27FC236}">
                <a16:creationId xmlns:a16="http://schemas.microsoft.com/office/drawing/2014/main" id="{64A0AE26-5A4E-48A8-A4BF-FECE06BF2C90}"/>
              </a:ext>
            </a:extLst>
          </p:cNvPr>
          <p:cNvPicPr>
            <a:picLocks noChangeAspect="1"/>
          </p:cNvPicPr>
          <p:nvPr/>
        </p:nvPicPr>
        <p:blipFill rotWithShape="1">
          <a:blip r:embed="rId5">
            <a:extLst>
              <a:ext uri="{28A0092B-C50C-407E-A947-70E740481C1C}">
                <a14:useLocalDpi xmlns:a14="http://schemas.microsoft.com/office/drawing/2010/main" val="0"/>
              </a:ext>
            </a:extLst>
          </a:blip>
          <a:srcRect t="8413"/>
          <a:stretch/>
        </p:blipFill>
        <p:spPr>
          <a:xfrm>
            <a:off x="6350195" y="2938992"/>
            <a:ext cx="4038601" cy="2465897"/>
          </a:xfrm>
          <a:prstGeom prst="rect">
            <a:avLst/>
          </a:prstGeom>
          <a:effectLst>
            <a:softEdge rad="127000"/>
          </a:effectLst>
        </p:spPr>
      </p:pic>
      <p:sp>
        <p:nvSpPr>
          <p:cNvPr id="17" name="Rectangle 16">
            <a:extLst>
              <a:ext uri="{FF2B5EF4-FFF2-40B4-BE49-F238E27FC236}">
                <a16:creationId xmlns:a16="http://schemas.microsoft.com/office/drawing/2014/main" id="{96DE788D-0C0D-4077-91C7-DA91FA3ED570}"/>
              </a:ext>
            </a:extLst>
          </p:cNvPr>
          <p:cNvSpPr/>
          <p:nvPr/>
        </p:nvSpPr>
        <p:spPr>
          <a:xfrm>
            <a:off x="5386809" y="5555944"/>
            <a:ext cx="5965370" cy="830997"/>
          </a:xfrm>
          <a:prstGeom prst="rect">
            <a:avLst/>
          </a:prstGeom>
        </p:spPr>
        <p:txBody>
          <a:bodyPr wrap="square">
            <a:spAutoFit/>
          </a:bodyPr>
          <a:lstStyle/>
          <a:p>
            <a:pPr algn="ctr"/>
            <a:r>
              <a:rPr lang="en-US" sz="2400" dirty="0">
                <a:latin typeface="Tw Cen MT" panose="020B0602020104020603" pitchFamily="34" charset="0"/>
              </a:rPr>
              <a:t>making the Shroud </a:t>
            </a:r>
            <a:r>
              <a:rPr lang="en-US" sz="2400" b="1" dirty="0">
                <a:latin typeface="Tw Cen MT" panose="020B0602020104020603" pitchFamily="34" charset="0"/>
              </a:rPr>
              <a:t>at least 780 years older </a:t>
            </a:r>
            <a:r>
              <a:rPr lang="en-US" sz="2400" dirty="0">
                <a:latin typeface="Tw Cen MT" panose="020B0602020104020603" pitchFamily="34" charset="0"/>
              </a:rPr>
              <a:t>than the 1988 carbon dating indicated.</a:t>
            </a:r>
          </a:p>
        </p:txBody>
      </p:sp>
    </p:spTree>
    <p:extLst>
      <p:ext uri="{BB962C8B-B14F-4D97-AF65-F5344CB8AC3E}">
        <p14:creationId xmlns:p14="http://schemas.microsoft.com/office/powerpoint/2010/main" val="164975866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19199BB-AA35-4059-8A79-CFFEF6357FFD}"/>
              </a:ext>
            </a:extLst>
          </p:cNvPr>
          <p:cNvPicPr>
            <a:picLocks noChangeAspect="1"/>
          </p:cNvPicPr>
          <p:nvPr/>
        </p:nvPicPr>
        <p:blipFill rotWithShape="1">
          <a:blip r:embed="rId3">
            <a:alphaModFix/>
            <a:extLst>
              <a:ext uri="{28A0092B-C50C-407E-A947-70E740481C1C}">
                <a14:useLocalDpi xmlns:a14="http://schemas.microsoft.com/office/drawing/2010/main" val="0"/>
              </a:ext>
            </a:extLst>
          </a:blip>
          <a:srcRect t="3056" b="3093"/>
          <a:stretch/>
        </p:blipFill>
        <p:spPr>
          <a:xfrm>
            <a:off x="0" y="0"/>
            <a:ext cx="12198469" cy="6855291"/>
          </a:xfrm>
          <a:prstGeom prst="rect">
            <a:avLst/>
          </a:prstGeom>
        </p:spPr>
      </p:pic>
      <p:sp>
        <p:nvSpPr>
          <p:cNvPr id="11" name="Right Triangle 10">
            <a:extLst>
              <a:ext uri="{FF2B5EF4-FFF2-40B4-BE49-F238E27FC236}">
                <a16:creationId xmlns:a16="http://schemas.microsoft.com/office/drawing/2014/main" id="{B04116F4-66EF-44C9-AA6D-F6D9E6D9AD0E}"/>
              </a:ext>
            </a:extLst>
          </p:cNvPr>
          <p:cNvSpPr/>
          <p:nvPr/>
        </p:nvSpPr>
        <p:spPr>
          <a:xfrm rot="5400000">
            <a:off x="5986042" y="-5986040"/>
            <a:ext cx="219919" cy="12192000"/>
          </a:xfrm>
          <a:prstGeom prst="rtTriangl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42AE4E06-9C2D-47FE-8700-5C601783560A}"/>
              </a:ext>
            </a:extLst>
          </p:cNvPr>
          <p:cNvSpPr/>
          <p:nvPr/>
        </p:nvSpPr>
        <p:spPr>
          <a:xfrm>
            <a:off x="381966" y="428862"/>
            <a:ext cx="11428071" cy="2308324"/>
          </a:xfrm>
          <a:prstGeom prst="rect">
            <a:avLst/>
          </a:prstGeom>
        </p:spPr>
        <p:txBody>
          <a:bodyPr wrap="square">
            <a:spAutoFit/>
          </a:bodyPr>
          <a:lstStyle/>
          <a:p>
            <a:r>
              <a:rPr lang="en-US" sz="3200" dirty="0">
                <a:solidFill>
                  <a:schemeClr val="bg1"/>
                </a:solidFill>
                <a:latin typeface="Tw Cen MT" panose="020B0602020104020603" pitchFamily="34" charset="0"/>
                <a:ea typeface="Calibri" panose="020F0502020204030204" pitchFamily="34" charset="0"/>
                <a:cs typeface="Aharoni" panose="02010803020104030203" pitchFamily="2" charset="-79"/>
              </a:rPr>
              <a:t>Outside of the dating techniques mentioned above, </a:t>
            </a:r>
          </a:p>
          <a:p>
            <a:br>
              <a:rPr lang="en-US" sz="1200" dirty="0">
                <a:solidFill>
                  <a:schemeClr val="bg1"/>
                </a:solidFill>
                <a:latin typeface="Tw Cen MT" panose="020B0602020104020603" pitchFamily="34" charset="0"/>
                <a:ea typeface="Calibri" panose="020F0502020204030204" pitchFamily="34" charset="0"/>
                <a:cs typeface="Aharoni" panose="02010803020104030203" pitchFamily="2" charset="-79"/>
              </a:rPr>
            </a:br>
            <a:r>
              <a:rPr lang="en-US" sz="3200" dirty="0">
                <a:solidFill>
                  <a:schemeClr val="bg1"/>
                </a:solidFill>
                <a:latin typeface="Tw Cen MT" panose="020B0602020104020603" pitchFamily="34" charset="0"/>
                <a:ea typeface="Calibri" panose="020F0502020204030204" pitchFamily="34" charset="0"/>
                <a:cs typeface="Aharoni" panose="02010803020104030203" pitchFamily="2" charset="-79"/>
              </a:rPr>
              <a:t>what three other types of considerations </a:t>
            </a:r>
            <a:br>
              <a:rPr lang="en-US" sz="3200" dirty="0">
                <a:solidFill>
                  <a:schemeClr val="bg1"/>
                </a:solidFill>
                <a:latin typeface="Tw Cen MT" panose="020B0602020104020603" pitchFamily="34" charset="0"/>
                <a:ea typeface="Calibri" panose="020F0502020204030204" pitchFamily="34" charset="0"/>
                <a:cs typeface="Aharoni" panose="02010803020104030203" pitchFamily="2" charset="-79"/>
              </a:rPr>
            </a:br>
            <a:r>
              <a:rPr lang="en-US" sz="3200" dirty="0">
                <a:solidFill>
                  <a:schemeClr val="bg1"/>
                </a:solidFill>
                <a:latin typeface="Tw Cen MT" panose="020B0602020104020603" pitchFamily="34" charset="0"/>
                <a:ea typeface="Calibri" panose="020F0502020204030204" pitchFamily="34" charset="0"/>
                <a:cs typeface="Aharoni" panose="02010803020104030203" pitchFamily="2" charset="-79"/>
              </a:rPr>
              <a:t>suggest a dating of the Shroud of Turin </a:t>
            </a:r>
            <a:br>
              <a:rPr lang="en-US" sz="3200" dirty="0">
                <a:solidFill>
                  <a:schemeClr val="bg1"/>
                </a:solidFill>
                <a:latin typeface="Tw Cen MT" panose="020B0602020104020603" pitchFamily="34" charset="0"/>
                <a:ea typeface="Calibri" panose="020F0502020204030204" pitchFamily="34" charset="0"/>
                <a:cs typeface="Aharoni" panose="02010803020104030203" pitchFamily="2" charset="-79"/>
              </a:rPr>
            </a:br>
            <a:r>
              <a:rPr lang="en-US" sz="3200" dirty="0">
                <a:solidFill>
                  <a:schemeClr val="bg1"/>
                </a:solidFill>
                <a:latin typeface="Tw Cen MT" panose="020B0602020104020603" pitchFamily="34" charset="0"/>
                <a:ea typeface="Calibri" panose="020F0502020204030204" pitchFamily="34" charset="0"/>
                <a:cs typeface="Aharoni" panose="02010803020104030203" pitchFamily="2" charset="-79"/>
              </a:rPr>
              <a:t>long before the Middle Ages?</a:t>
            </a:r>
          </a:p>
        </p:txBody>
      </p:sp>
      <p:sp>
        <p:nvSpPr>
          <p:cNvPr id="9" name="TextBox 8">
            <a:extLst>
              <a:ext uri="{FF2B5EF4-FFF2-40B4-BE49-F238E27FC236}">
                <a16:creationId xmlns:a16="http://schemas.microsoft.com/office/drawing/2014/main" id="{D23838CE-4776-4EAB-922A-06DF2BAC3A63}"/>
              </a:ext>
            </a:extLst>
          </p:cNvPr>
          <p:cNvSpPr txBox="1"/>
          <p:nvPr/>
        </p:nvSpPr>
        <p:spPr>
          <a:xfrm>
            <a:off x="266219" y="5863502"/>
            <a:ext cx="2400465" cy="646331"/>
          </a:xfrm>
          <a:prstGeom prst="rect">
            <a:avLst/>
          </a:prstGeom>
          <a:noFill/>
        </p:spPr>
        <p:txBody>
          <a:bodyPr wrap="none" rtlCol="0">
            <a:spAutoFit/>
          </a:bodyPr>
          <a:lstStyle/>
          <a:p>
            <a:r>
              <a:rPr lang="en-US" sz="3600" dirty="0">
                <a:solidFill>
                  <a:srgbClr val="CAB52B"/>
                </a:solidFill>
              </a:rPr>
              <a:t>Let’s review</a:t>
            </a:r>
          </a:p>
        </p:txBody>
      </p:sp>
      <p:sp>
        <p:nvSpPr>
          <p:cNvPr id="13" name="Right Triangle 12">
            <a:extLst>
              <a:ext uri="{FF2B5EF4-FFF2-40B4-BE49-F238E27FC236}">
                <a16:creationId xmlns:a16="http://schemas.microsoft.com/office/drawing/2014/main" id="{69A87EAC-44F1-4583-97B5-5FB0156995CD}"/>
              </a:ext>
            </a:extLst>
          </p:cNvPr>
          <p:cNvSpPr/>
          <p:nvPr/>
        </p:nvSpPr>
        <p:spPr>
          <a:xfrm rot="16200000">
            <a:off x="5881570" y="547568"/>
            <a:ext cx="428860" cy="12192000"/>
          </a:xfrm>
          <a:prstGeom prst="rtTriangl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1558384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descr="Picture 6">
            <a:extLst>
              <a:ext uri="{FF2B5EF4-FFF2-40B4-BE49-F238E27FC236}">
                <a16:creationId xmlns:a16="http://schemas.microsoft.com/office/drawing/2014/main" id="{43F62025-1AF8-449E-91A6-EA4FDF2F8D0A}"/>
              </a:ext>
            </a:extLst>
          </p:cNvPr>
          <p:cNvPicPr>
            <a:picLocks noChangeAspect="1"/>
          </p:cNvPicPr>
          <p:nvPr/>
        </p:nvPicPr>
        <p:blipFill>
          <a:blip r:embed="rId3">
            <a:duotone>
              <a:schemeClr val="bg2">
                <a:shade val="45000"/>
                <a:satMod val="135000"/>
              </a:schemeClr>
              <a:prstClr val="white"/>
            </a:duotone>
            <a:alphaModFix amt="36000"/>
          </a:blip>
          <a:stretch>
            <a:fillRect/>
          </a:stretch>
        </p:blipFill>
        <p:spPr>
          <a:xfrm>
            <a:off x="0" y="-1656"/>
            <a:ext cx="12192000" cy="6870731"/>
          </a:xfrm>
          <a:prstGeom prst="rect">
            <a:avLst/>
          </a:prstGeom>
          <a:solidFill>
            <a:srgbClr val="E7A2A3">
              <a:alpha val="34000"/>
            </a:srgbClr>
          </a:solidFill>
          <a:ln w="12700">
            <a:miter lim="400000"/>
          </a:ln>
        </p:spPr>
      </p:pic>
      <p:sp>
        <p:nvSpPr>
          <p:cNvPr id="3" name="Rectangle 2">
            <a:extLst>
              <a:ext uri="{FF2B5EF4-FFF2-40B4-BE49-F238E27FC236}">
                <a16:creationId xmlns:a16="http://schemas.microsoft.com/office/drawing/2014/main" id="{D627048E-74BD-41BC-B0E8-A993FE1A3C93}"/>
              </a:ext>
            </a:extLst>
          </p:cNvPr>
          <p:cNvSpPr/>
          <p:nvPr/>
        </p:nvSpPr>
        <p:spPr>
          <a:xfrm>
            <a:off x="0" y="0"/>
            <a:ext cx="12192000" cy="6858000"/>
          </a:xfrm>
          <a:prstGeom prst="rect">
            <a:avLst/>
          </a:prstGeom>
          <a:solidFill>
            <a:srgbClr val="92D050">
              <a:alpha val="7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ight Triangle 3">
            <a:extLst>
              <a:ext uri="{FF2B5EF4-FFF2-40B4-BE49-F238E27FC236}">
                <a16:creationId xmlns:a16="http://schemas.microsoft.com/office/drawing/2014/main" id="{A1672BCA-5CA7-471B-B83B-326D8F4CFA91}"/>
              </a:ext>
            </a:extLst>
          </p:cNvPr>
          <p:cNvSpPr/>
          <p:nvPr/>
        </p:nvSpPr>
        <p:spPr>
          <a:xfrm rot="5400000">
            <a:off x="5921020" y="-5932312"/>
            <a:ext cx="349959" cy="12192002"/>
          </a:xfrm>
          <a:prstGeom prst="rtTriangle">
            <a:avLst/>
          </a:prstGeom>
          <a:solidFill>
            <a:srgbClr val="7030A0">
              <a:alpha val="7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7" name="Rectangle 6">
            <a:extLst>
              <a:ext uri="{FF2B5EF4-FFF2-40B4-BE49-F238E27FC236}">
                <a16:creationId xmlns:a16="http://schemas.microsoft.com/office/drawing/2014/main" id="{F4376EE9-6155-4036-8F18-B7B860B36AB7}"/>
              </a:ext>
            </a:extLst>
          </p:cNvPr>
          <p:cNvSpPr/>
          <p:nvPr/>
        </p:nvSpPr>
        <p:spPr>
          <a:xfrm>
            <a:off x="3048001" y="1294848"/>
            <a:ext cx="6515098" cy="2677656"/>
          </a:xfrm>
          <a:prstGeom prst="rect">
            <a:avLst/>
          </a:prstGeom>
        </p:spPr>
        <p:txBody>
          <a:bodyPr wrap="square">
            <a:spAutoFit/>
          </a:bodyPr>
          <a:lstStyle/>
          <a:p>
            <a:r>
              <a:rPr lang="en-US" sz="2400" dirty="0">
                <a:latin typeface="Tw Cen MT" panose="020B0602020104020603" pitchFamily="34" charset="0"/>
              </a:rPr>
              <a:t>When we combine the evidence of </a:t>
            </a:r>
            <a:br>
              <a:rPr lang="en-US" sz="2400" dirty="0">
                <a:latin typeface="Tw Cen MT" panose="020B0602020104020603" pitchFamily="34" charset="0"/>
              </a:rPr>
            </a:br>
            <a:r>
              <a:rPr lang="en-US" sz="2400" dirty="0">
                <a:latin typeface="Tw Cen MT" panose="020B0602020104020603" pitchFamily="34" charset="0"/>
              </a:rPr>
              <a:t>the pollen samples </a:t>
            </a:r>
            <a:br>
              <a:rPr lang="en-US" sz="2400" dirty="0">
                <a:latin typeface="Tw Cen MT" panose="020B0602020104020603" pitchFamily="34" charset="0"/>
              </a:rPr>
            </a:br>
            <a:r>
              <a:rPr lang="en-US" sz="2400" dirty="0">
                <a:latin typeface="Tw Cen MT" panose="020B0602020104020603" pitchFamily="34" charset="0"/>
              </a:rPr>
              <a:t>the Roman coins</a:t>
            </a:r>
            <a:br>
              <a:rPr lang="en-US" sz="2400" dirty="0">
                <a:latin typeface="Tw Cen MT" panose="020B0602020104020603" pitchFamily="34" charset="0"/>
              </a:rPr>
            </a:br>
            <a:r>
              <a:rPr lang="en-US" sz="2400" dirty="0">
                <a:latin typeface="Tw Cen MT" panose="020B0602020104020603" pitchFamily="34" charset="0"/>
              </a:rPr>
              <a:t>and the Facecloth of Oviedo</a:t>
            </a:r>
          </a:p>
          <a:p>
            <a:pPr algn="r"/>
            <a:r>
              <a:rPr lang="en-US" sz="2400" dirty="0">
                <a:latin typeface="Tw Cen MT" panose="020B0602020104020603" pitchFamily="34" charset="0"/>
              </a:rPr>
              <a:t> </a:t>
            </a:r>
            <a:br>
              <a:rPr lang="en-US" sz="2400" dirty="0">
                <a:latin typeface="Tw Cen MT" panose="020B0602020104020603" pitchFamily="34" charset="0"/>
              </a:rPr>
            </a:br>
            <a:r>
              <a:rPr lang="en-US" sz="2400" dirty="0">
                <a:latin typeface="Tw Cen MT" panose="020B0602020104020603" pitchFamily="34" charset="0"/>
              </a:rPr>
              <a:t>with the four new dating methods of Dr. Ray Rogers and Dr. Giulio Fanti</a:t>
            </a:r>
          </a:p>
        </p:txBody>
      </p:sp>
      <p:sp>
        <p:nvSpPr>
          <p:cNvPr id="8" name="Rectangle 7">
            <a:extLst>
              <a:ext uri="{FF2B5EF4-FFF2-40B4-BE49-F238E27FC236}">
                <a16:creationId xmlns:a16="http://schemas.microsoft.com/office/drawing/2014/main" id="{2524CE7F-FFA3-409B-BFA6-4F5568E09104}"/>
              </a:ext>
            </a:extLst>
          </p:cNvPr>
          <p:cNvSpPr/>
          <p:nvPr/>
        </p:nvSpPr>
        <p:spPr>
          <a:xfrm>
            <a:off x="2867044" y="5132080"/>
            <a:ext cx="6457912" cy="1200329"/>
          </a:xfrm>
          <a:prstGeom prst="rect">
            <a:avLst/>
          </a:prstGeom>
        </p:spPr>
        <p:txBody>
          <a:bodyPr wrap="square">
            <a:spAutoFit/>
          </a:bodyPr>
          <a:lstStyle/>
          <a:p>
            <a:pPr algn="ctr"/>
            <a:r>
              <a:rPr lang="en-US" sz="2400" dirty="0">
                <a:latin typeface="Tw Cen MT" panose="020B0602020104020603" pitchFamily="34" charset="0"/>
              </a:rPr>
              <a:t>it gives strong probative evidence </a:t>
            </a:r>
            <a:br>
              <a:rPr lang="en-US" sz="2400" dirty="0">
                <a:latin typeface="Tw Cen MT" panose="020B0602020104020603" pitchFamily="34" charset="0"/>
              </a:rPr>
            </a:br>
            <a:r>
              <a:rPr lang="en-US" sz="2400" dirty="0">
                <a:latin typeface="Tw Cen MT" panose="020B0602020104020603" pitchFamily="34" charset="0"/>
              </a:rPr>
              <a:t>that the Cloth </a:t>
            </a:r>
            <a:r>
              <a:rPr lang="en-US" sz="2400" b="1" dirty="0">
                <a:latin typeface="Tw Cen MT" panose="020B0602020104020603" pitchFamily="34" charset="0"/>
              </a:rPr>
              <a:t>originated in First Century Palestine </a:t>
            </a:r>
            <a:br>
              <a:rPr lang="en-US" sz="2400" dirty="0">
                <a:latin typeface="Tw Cen MT" panose="020B0602020104020603" pitchFamily="34" charset="0"/>
              </a:rPr>
            </a:br>
            <a:r>
              <a:rPr lang="en-US" sz="2400" dirty="0">
                <a:latin typeface="Tw Cen MT" panose="020B0602020104020603" pitchFamily="34" charset="0"/>
              </a:rPr>
              <a:t>around the time of Jesus’ crucifixion.</a:t>
            </a:r>
          </a:p>
        </p:txBody>
      </p:sp>
      <p:pic>
        <p:nvPicPr>
          <p:cNvPr id="9" name="Picture 8">
            <a:extLst>
              <a:ext uri="{FF2B5EF4-FFF2-40B4-BE49-F238E27FC236}">
                <a16:creationId xmlns:a16="http://schemas.microsoft.com/office/drawing/2014/main" id="{39E09A26-0E62-4A58-8BA8-3F8F493FF917}"/>
              </a:ext>
            </a:extLst>
          </p:cNvPr>
          <p:cNvPicPr>
            <a:picLocks noChangeAspect="1"/>
          </p:cNvPicPr>
          <p:nvPr/>
        </p:nvPicPr>
        <p:blipFill rotWithShape="1">
          <a:blip r:embed="rId4">
            <a:extLst>
              <a:ext uri="{28A0092B-C50C-407E-A947-70E740481C1C}">
                <a14:useLocalDpi xmlns:a14="http://schemas.microsoft.com/office/drawing/2010/main" val="0"/>
              </a:ext>
            </a:extLst>
          </a:blip>
          <a:srcRect b="28047"/>
          <a:stretch/>
        </p:blipFill>
        <p:spPr>
          <a:xfrm>
            <a:off x="130628" y="548155"/>
            <a:ext cx="2681277" cy="1508218"/>
          </a:xfrm>
          <a:prstGeom prst="rect">
            <a:avLst/>
          </a:prstGeom>
        </p:spPr>
      </p:pic>
      <p:pic>
        <p:nvPicPr>
          <p:cNvPr id="10" name="Picture 9" descr="iStock-160372282.jpg">
            <a:extLst>
              <a:ext uri="{FF2B5EF4-FFF2-40B4-BE49-F238E27FC236}">
                <a16:creationId xmlns:a16="http://schemas.microsoft.com/office/drawing/2014/main" id="{05D504F3-94F8-48F7-9D17-5D6C8A21DD2E}"/>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130628" y="2120438"/>
            <a:ext cx="2681277" cy="1508218"/>
          </a:xfrm>
          <a:prstGeom prst="rect">
            <a:avLst/>
          </a:prstGeom>
        </p:spPr>
      </p:pic>
      <p:pic>
        <p:nvPicPr>
          <p:cNvPr id="11" name="Picture 10">
            <a:extLst>
              <a:ext uri="{FF2B5EF4-FFF2-40B4-BE49-F238E27FC236}">
                <a16:creationId xmlns:a16="http://schemas.microsoft.com/office/drawing/2014/main" id="{B2408B5D-A11D-40D6-AE0D-2D2C97FF194D}"/>
              </a:ext>
            </a:extLst>
          </p:cNvPr>
          <p:cNvPicPr>
            <a:picLocks noChangeAspect="1"/>
          </p:cNvPicPr>
          <p:nvPr/>
        </p:nvPicPr>
        <p:blipFill rotWithShape="1">
          <a:blip r:embed="rId6">
            <a:extLst>
              <a:ext uri="{28A0092B-C50C-407E-A947-70E740481C1C}">
                <a14:useLocalDpi xmlns:a14="http://schemas.microsoft.com/office/drawing/2010/main" val="0"/>
              </a:ext>
            </a:extLst>
          </a:blip>
          <a:srcRect t="8413"/>
          <a:stretch/>
        </p:blipFill>
        <p:spPr>
          <a:xfrm>
            <a:off x="146956" y="3684821"/>
            <a:ext cx="2659770" cy="1624008"/>
          </a:xfrm>
          <a:prstGeom prst="rect">
            <a:avLst/>
          </a:prstGeom>
          <a:effectLst/>
        </p:spPr>
      </p:pic>
      <p:pic>
        <p:nvPicPr>
          <p:cNvPr id="15" name="Picture 14">
            <a:extLst>
              <a:ext uri="{FF2B5EF4-FFF2-40B4-BE49-F238E27FC236}">
                <a16:creationId xmlns:a16="http://schemas.microsoft.com/office/drawing/2014/main" id="{F014A202-FEA3-46E9-84C6-986BB36930A1}"/>
              </a:ext>
            </a:extLst>
          </p:cNvPr>
          <p:cNvPicPr>
            <a:picLocks noChangeAspect="1"/>
          </p:cNvPicPr>
          <p:nvPr/>
        </p:nvPicPr>
        <p:blipFill rotWithShape="1">
          <a:blip r:embed="rId7">
            <a:extLst>
              <a:ext uri="{28A0092B-C50C-407E-A947-70E740481C1C}">
                <a14:useLocalDpi xmlns:a14="http://schemas.microsoft.com/office/drawing/2010/main" val="0"/>
              </a:ext>
            </a:extLst>
          </a:blip>
          <a:srcRect l="29876" t="5124" r="19557"/>
          <a:stretch/>
        </p:blipFill>
        <p:spPr>
          <a:xfrm>
            <a:off x="10007814" y="548155"/>
            <a:ext cx="1832189" cy="2279191"/>
          </a:xfrm>
          <a:prstGeom prst="rect">
            <a:avLst/>
          </a:prstGeom>
        </p:spPr>
      </p:pic>
      <p:pic>
        <p:nvPicPr>
          <p:cNvPr id="13" name="Picture 12">
            <a:extLst>
              <a:ext uri="{FF2B5EF4-FFF2-40B4-BE49-F238E27FC236}">
                <a16:creationId xmlns:a16="http://schemas.microsoft.com/office/drawing/2014/main" id="{A19A2066-6CC3-4F6E-BF6D-7E4A5117511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007814" y="2880214"/>
            <a:ext cx="1832189" cy="2428616"/>
          </a:xfrm>
          <a:prstGeom prst="rect">
            <a:avLst/>
          </a:prstGeom>
        </p:spPr>
      </p:pic>
      <p:sp>
        <p:nvSpPr>
          <p:cNvPr id="14" name="TextBox 13">
            <a:extLst>
              <a:ext uri="{FF2B5EF4-FFF2-40B4-BE49-F238E27FC236}">
                <a16:creationId xmlns:a16="http://schemas.microsoft.com/office/drawing/2014/main" id="{5F463C13-2F92-4F34-A60F-4AE684442838}"/>
              </a:ext>
            </a:extLst>
          </p:cNvPr>
          <p:cNvSpPr txBox="1"/>
          <p:nvPr/>
        </p:nvSpPr>
        <p:spPr>
          <a:xfrm>
            <a:off x="-1" y="-11947"/>
            <a:ext cx="4162097" cy="276999"/>
          </a:xfrm>
          <a:prstGeom prst="rect">
            <a:avLst/>
          </a:prstGeom>
          <a:noFill/>
        </p:spPr>
        <p:txBody>
          <a:bodyPr wrap="square" rtlCol="0">
            <a:spAutoFit/>
          </a:bodyPr>
          <a:lstStyle/>
          <a:p>
            <a:r>
              <a:rPr lang="en-US" sz="1200" dirty="0">
                <a:solidFill>
                  <a:schemeClr val="bg1">
                    <a:lumMod val="75000"/>
                  </a:schemeClr>
                </a:solidFill>
                <a:latin typeface="Arial Narrow" panose="020B0606020202030204" pitchFamily="34" charset="0"/>
              </a:rPr>
              <a:t>Photo Dr. Rogers ©2004 Barrie M. </a:t>
            </a:r>
            <a:r>
              <a:rPr lang="en-US" sz="1200" dirty="0" err="1">
                <a:solidFill>
                  <a:schemeClr val="bg1">
                    <a:lumMod val="75000"/>
                  </a:schemeClr>
                </a:solidFill>
                <a:latin typeface="Arial Narrow" panose="020B0606020202030204" pitchFamily="34" charset="0"/>
              </a:rPr>
              <a:t>Schwortz</a:t>
            </a:r>
            <a:r>
              <a:rPr lang="en-US" sz="1200" dirty="0">
                <a:solidFill>
                  <a:schemeClr val="bg1">
                    <a:lumMod val="75000"/>
                  </a:schemeClr>
                </a:solidFill>
                <a:latin typeface="Arial Narrow" panose="020B0606020202030204" pitchFamily="34" charset="0"/>
              </a:rPr>
              <a:t> Collection, STERA, Inc.</a:t>
            </a:r>
          </a:p>
        </p:txBody>
      </p:sp>
    </p:spTree>
    <p:extLst>
      <p:ext uri="{BB962C8B-B14F-4D97-AF65-F5344CB8AC3E}">
        <p14:creationId xmlns:p14="http://schemas.microsoft.com/office/powerpoint/2010/main" val="288098358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descr="Picture 6">
            <a:extLst>
              <a:ext uri="{FF2B5EF4-FFF2-40B4-BE49-F238E27FC236}">
                <a16:creationId xmlns:a16="http://schemas.microsoft.com/office/drawing/2014/main" id="{43F62025-1AF8-449E-91A6-EA4FDF2F8D0A}"/>
              </a:ext>
            </a:extLst>
          </p:cNvPr>
          <p:cNvPicPr>
            <a:picLocks noChangeAspect="1"/>
          </p:cNvPicPr>
          <p:nvPr/>
        </p:nvPicPr>
        <p:blipFill>
          <a:blip r:embed="rId3">
            <a:duotone>
              <a:schemeClr val="bg2">
                <a:shade val="45000"/>
                <a:satMod val="135000"/>
              </a:schemeClr>
              <a:prstClr val="white"/>
            </a:duotone>
            <a:alphaModFix amt="36000"/>
          </a:blip>
          <a:stretch>
            <a:fillRect/>
          </a:stretch>
        </p:blipFill>
        <p:spPr>
          <a:xfrm>
            <a:off x="0" y="-1656"/>
            <a:ext cx="12192000" cy="6870731"/>
          </a:xfrm>
          <a:prstGeom prst="rect">
            <a:avLst/>
          </a:prstGeom>
          <a:solidFill>
            <a:srgbClr val="E7A2A3">
              <a:alpha val="34000"/>
            </a:srgbClr>
          </a:solidFill>
          <a:ln w="12700">
            <a:miter lim="400000"/>
          </a:ln>
        </p:spPr>
      </p:pic>
      <p:sp>
        <p:nvSpPr>
          <p:cNvPr id="3" name="Rectangle 2">
            <a:extLst>
              <a:ext uri="{FF2B5EF4-FFF2-40B4-BE49-F238E27FC236}">
                <a16:creationId xmlns:a16="http://schemas.microsoft.com/office/drawing/2014/main" id="{D627048E-74BD-41BC-B0E8-A993FE1A3C93}"/>
              </a:ext>
            </a:extLst>
          </p:cNvPr>
          <p:cNvSpPr/>
          <p:nvPr/>
        </p:nvSpPr>
        <p:spPr>
          <a:xfrm>
            <a:off x="0" y="0"/>
            <a:ext cx="12192000" cy="6858000"/>
          </a:xfrm>
          <a:prstGeom prst="rect">
            <a:avLst/>
          </a:prstGeom>
          <a:solidFill>
            <a:srgbClr val="92D050">
              <a:alpha val="7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7924B158-3AC6-48DC-A5AE-52666331EBFE}"/>
              </a:ext>
            </a:extLst>
          </p:cNvPr>
          <p:cNvSpPr/>
          <p:nvPr/>
        </p:nvSpPr>
        <p:spPr>
          <a:xfrm>
            <a:off x="2672994" y="3105835"/>
            <a:ext cx="6846013" cy="1200329"/>
          </a:xfrm>
          <a:prstGeom prst="rect">
            <a:avLst/>
          </a:prstGeom>
        </p:spPr>
        <p:txBody>
          <a:bodyPr wrap="square">
            <a:spAutoFit/>
          </a:bodyPr>
          <a:lstStyle/>
          <a:p>
            <a:pPr algn="ctr"/>
            <a:r>
              <a:rPr lang="en-US" sz="2400" dirty="0">
                <a:latin typeface="Tw Cen MT" panose="020B0602020104020603" pitchFamily="34" charset="0"/>
              </a:rPr>
              <a:t>1. </a:t>
            </a:r>
            <a:r>
              <a:rPr lang="en-US" sz="2400" b="1" dirty="0">
                <a:latin typeface="Tw Cen MT" panose="020B0602020104020603" pitchFamily="34" charset="0"/>
              </a:rPr>
              <a:t>Three dating tests </a:t>
            </a:r>
            <a:r>
              <a:rPr lang="en-US" sz="2400" dirty="0">
                <a:latin typeface="Tw Cen MT" panose="020B0602020104020603" pitchFamily="34" charset="0"/>
              </a:rPr>
              <a:t>and </a:t>
            </a:r>
            <a:r>
              <a:rPr lang="en-US" sz="2400" b="1" dirty="0">
                <a:latin typeface="Tw Cen MT" panose="020B0602020104020603" pitchFamily="34" charset="0"/>
              </a:rPr>
              <a:t>three circumstantial factors</a:t>
            </a:r>
            <a:r>
              <a:rPr lang="en-US" sz="2400" dirty="0">
                <a:latin typeface="Tw Cen MT" panose="020B0602020104020603" pitchFamily="34" charset="0"/>
              </a:rPr>
              <a:t> indicate a </a:t>
            </a:r>
            <a:r>
              <a:rPr lang="en-US" sz="2400" b="1" dirty="0">
                <a:latin typeface="Tw Cen MT" panose="020B0602020104020603" pitchFamily="34" charset="0"/>
              </a:rPr>
              <a:t>probable origin </a:t>
            </a:r>
            <a:r>
              <a:rPr lang="en-US" sz="2400" dirty="0">
                <a:latin typeface="Tw Cen MT" panose="020B0602020104020603" pitchFamily="34" charset="0"/>
              </a:rPr>
              <a:t>before 600 AD </a:t>
            </a:r>
            <a:br>
              <a:rPr lang="en-US" sz="2400" dirty="0">
                <a:latin typeface="Tw Cen MT" panose="020B0602020104020603" pitchFamily="34" charset="0"/>
              </a:rPr>
            </a:br>
            <a:r>
              <a:rPr lang="en-US" sz="2400" dirty="0">
                <a:latin typeface="Tw Cen MT" panose="020B0602020104020603" pitchFamily="34" charset="0"/>
              </a:rPr>
              <a:t>– and likely, the 1st century. </a:t>
            </a:r>
          </a:p>
        </p:txBody>
      </p:sp>
      <p:grpSp>
        <p:nvGrpSpPr>
          <p:cNvPr id="51" name="Group 50">
            <a:extLst>
              <a:ext uri="{FF2B5EF4-FFF2-40B4-BE49-F238E27FC236}">
                <a16:creationId xmlns:a16="http://schemas.microsoft.com/office/drawing/2014/main" id="{1A81298C-6A59-457F-ACEE-BA60D5541C63}"/>
              </a:ext>
            </a:extLst>
          </p:cNvPr>
          <p:cNvGrpSpPr/>
          <p:nvPr/>
        </p:nvGrpSpPr>
        <p:grpSpPr>
          <a:xfrm>
            <a:off x="156519" y="697249"/>
            <a:ext cx="11818949" cy="1898169"/>
            <a:chOff x="156519" y="1263307"/>
            <a:chExt cx="11818949" cy="1898169"/>
          </a:xfrm>
        </p:grpSpPr>
        <p:cxnSp>
          <p:nvCxnSpPr>
            <p:cNvPr id="8" name="Straight Arrow Connector 7">
              <a:extLst>
                <a:ext uri="{FF2B5EF4-FFF2-40B4-BE49-F238E27FC236}">
                  <a16:creationId xmlns:a16="http://schemas.microsoft.com/office/drawing/2014/main" id="{A026E68B-FABA-4F16-9B64-760116BF4073}"/>
                </a:ext>
              </a:extLst>
            </p:cNvPr>
            <p:cNvCxnSpPr>
              <a:cxnSpLocks/>
            </p:cNvCxnSpPr>
            <p:nvPr/>
          </p:nvCxnSpPr>
          <p:spPr>
            <a:xfrm>
              <a:off x="156519" y="1902552"/>
              <a:ext cx="11458833" cy="0"/>
            </a:xfrm>
            <a:prstGeom prst="straightConnector1">
              <a:avLst/>
            </a:prstGeom>
            <a:ln w="63500">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A732F290-C002-4557-8E4C-0FE335E8D07F}"/>
                </a:ext>
              </a:extLst>
            </p:cNvPr>
            <p:cNvGrpSpPr/>
            <p:nvPr/>
          </p:nvGrpSpPr>
          <p:grpSpPr>
            <a:xfrm>
              <a:off x="528158" y="1914169"/>
              <a:ext cx="6916916" cy="838192"/>
              <a:chOff x="1233007" y="3070779"/>
              <a:chExt cx="10380511" cy="838192"/>
            </a:xfrm>
          </p:grpSpPr>
          <p:sp>
            <p:nvSpPr>
              <p:cNvPr id="10" name="Rectangle 9">
                <a:extLst>
                  <a:ext uri="{FF2B5EF4-FFF2-40B4-BE49-F238E27FC236}">
                    <a16:creationId xmlns:a16="http://schemas.microsoft.com/office/drawing/2014/main" id="{58298CA0-7879-423B-A026-B5C57C1C6ED2}"/>
                  </a:ext>
                </a:extLst>
              </p:cNvPr>
              <p:cNvSpPr/>
              <p:nvPr/>
            </p:nvSpPr>
            <p:spPr>
              <a:xfrm>
                <a:off x="1233007" y="3077974"/>
                <a:ext cx="720069" cy="830997"/>
              </a:xfrm>
              <a:prstGeom prst="rect">
                <a:avLst/>
              </a:prstGeom>
            </p:spPr>
            <p:txBody>
              <a:bodyPr wrap="none">
                <a:spAutoFit/>
              </a:bodyPr>
              <a:lstStyle/>
              <a:p>
                <a:pPr lvl="0"/>
                <a:r>
                  <a:rPr lang="en-US" sz="2400" dirty="0">
                    <a:effectLst>
                      <a:outerShdw blurRad="38100" dist="38100" dir="2700000" algn="tl">
                        <a:srgbClr val="000000">
                          <a:alpha val="43137"/>
                        </a:srgbClr>
                      </a:outerShdw>
                    </a:effectLst>
                  </a:rPr>
                  <a:t>700 </a:t>
                </a:r>
                <a:br>
                  <a:rPr lang="en-US" sz="2400" dirty="0">
                    <a:effectLst>
                      <a:outerShdw blurRad="38100" dist="38100" dir="2700000" algn="tl">
                        <a:srgbClr val="000000">
                          <a:alpha val="43137"/>
                        </a:srgbClr>
                      </a:outerShdw>
                    </a:effectLst>
                  </a:rPr>
                </a:br>
                <a:r>
                  <a:rPr lang="en-US" sz="2400" dirty="0">
                    <a:effectLst>
                      <a:outerShdw blurRad="38100" dist="38100" dir="2700000" algn="tl">
                        <a:srgbClr val="000000">
                          <a:alpha val="43137"/>
                        </a:srgbClr>
                      </a:outerShdw>
                    </a:effectLst>
                  </a:rPr>
                  <a:t>BC  </a:t>
                </a:r>
              </a:p>
            </p:txBody>
          </p:sp>
          <p:sp>
            <p:nvSpPr>
              <p:cNvPr id="11" name="Rectangle 10">
                <a:extLst>
                  <a:ext uri="{FF2B5EF4-FFF2-40B4-BE49-F238E27FC236}">
                    <a16:creationId xmlns:a16="http://schemas.microsoft.com/office/drawing/2014/main" id="{3DFF3A79-4C86-47A0-9707-C6A7A352E02F}"/>
                  </a:ext>
                </a:extLst>
              </p:cNvPr>
              <p:cNvSpPr/>
              <p:nvPr/>
            </p:nvSpPr>
            <p:spPr>
              <a:xfrm>
                <a:off x="2316751" y="3080709"/>
                <a:ext cx="788999" cy="461665"/>
              </a:xfrm>
              <a:prstGeom prst="rect">
                <a:avLst/>
              </a:prstGeom>
            </p:spPr>
            <p:txBody>
              <a:bodyPr wrap="none">
                <a:spAutoFit/>
              </a:bodyPr>
              <a:lstStyle/>
              <a:p>
                <a:pPr lvl="0"/>
                <a:r>
                  <a:rPr lang="en-US" sz="2400" dirty="0">
                    <a:effectLst>
                      <a:outerShdw blurRad="38100" dist="38100" dir="2700000" algn="tl">
                        <a:srgbClr val="000000">
                          <a:alpha val="43137"/>
                        </a:srgbClr>
                      </a:outerShdw>
                    </a:effectLst>
                  </a:rPr>
                  <a:t>600  </a:t>
                </a:r>
              </a:p>
            </p:txBody>
          </p:sp>
          <p:sp>
            <p:nvSpPr>
              <p:cNvPr id="12" name="Rectangle 11">
                <a:extLst>
                  <a:ext uri="{FF2B5EF4-FFF2-40B4-BE49-F238E27FC236}">
                    <a16:creationId xmlns:a16="http://schemas.microsoft.com/office/drawing/2014/main" id="{9E999175-6048-4E4B-AEC0-B8584EFCCC18}"/>
                  </a:ext>
                </a:extLst>
              </p:cNvPr>
              <p:cNvSpPr/>
              <p:nvPr/>
            </p:nvSpPr>
            <p:spPr>
              <a:xfrm>
                <a:off x="3388598" y="3080401"/>
                <a:ext cx="788999" cy="461665"/>
              </a:xfrm>
              <a:prstGeom prst="rect">
                <a:avLst/>
              </a:prstGeom>
            </p:spPr>
            <p:txBody>
              <a:bodyPr wrap="none">
                <a:spAutoFit/>
              </a:bodyPr>
              <a:lstStyle/>
              <a:p>
                <a:pPr lvl="0"/>
                <a:r>
                  <a:rPr lang="en-US" sz="2400" dirty="0">
                    <a:effectLst>
                      <a:outerShdw blurRad="38100" dist="38100" dir="2700000" algn="tl">
                        <a:srgbClr val="000000">
                          <a:alpha val="43137"/>
                        </a:srgbClr>
                      </a:outerShdw>
                    </a:effectLst>
                  </a:rPr>
                  <a:t>500  </a:t>
                </a:r>
              </a:p>
            </p:txBody>
          </p:sp>
          <p:sp>
            <p:nvSpPr>
              <p:cNvPr id="13" name="Rectangle 12">
                <a:extLst>
                  <a:ext uri="{FF2B5EF4-FFF2-40B4-BE49-F238E27FC236}">
                    <a16:creationId xmlns:a16="http://schemas.microsoft.com/office/drawing/2014/main" id="{ECB7F415-F628-401D-923A-D1A14969792A}"/>
                  </a:ext>
                </a:extLst>
              </p:cNvPr>
              <p:cNvSpPr/>
              <p:nvPr/>
            </p:nvSpPr>
            <p:spPr>
              <a:xfrm>
                <a:off x="4472342" y="3070779"/>
                <a:ext cx="788999" cy="461665"/>
              </a:xfrm>
              <a:prstGeom prst="rect">
                <a:avLst/>
              </a:prstGeom>
            </p:spPr>
            <p:txBody>
              <a:bodyPr wrap="none">
                <a:spAutoFit/>
              </a:bodyPr>
              <a:lstStyle/>
              <a:p>
                <a:pPr lvl="0"/>
                <a:r>
                  <a:rPr lang="en-US" sz="2400" dirty="0">
                    <a:effectLst>
                      <a:outerShdw blurRad="38100" dist="38100" dir="2700000" algn="tl">
                        <a:srgbClr val="000000">
                          <a:alpha val="43137"/>
                        </a:srgbClr>
                      </a:outerShdw>
                    </a:effectLst>
                  </a:rPr>
                  <a:t>400  </a:t>
                </a:r>
              </a:p>
            </p:txBody>
          </p:sp>
          <p:sp>
            <p:nvSpPr>
              <p:cNvPr id="14" name="Rectangle 13">
                <a:extLst>
                  <a:ext uri="{FF2B5EF4-FFF2-40B4-BE49-F238E27FC236}">
                    <a16:creationId xmlns:a16="http://schemas.microsoft.com/office/drawing/2014/main" id="{6E306E52-AF1D-434E-87A3-DEE5E642FEEF}"/>
                  </a:ext>
                </a:extLst>
              </p:cNvPr>
              <p:cNvSpPr/>
              <p:nvPr/>
            </p:nvSpPr>
            <p:spPr>
              <a:xfrm>
                <a:off x="5558009" y="3082263"/>
                <a:ext cx="788999" cy="461665"/>
              </a:xfrm>
              <a:prstGeom prst="rect">
                <a:avLst/>
              </a:prstGeom>
            </p:spPr>
            <p:txBody>
              <a:bodyPr wrap="none">
                <a:spAutoFit/>
              </a:bodyPr>
              <a:lstStyle/>
              <a:p>
                <a:pPr lvl="0"/>
                <a:r>
                  <a:rPr lang="en-US" sz="2400" dirty="0">
                    <a:effectLst>
                      <a:outerShdw blurRad="38100" dist="38100" dir="2700000" algn="tl">
                        <a:srgbClr val="000000">
                          <a:alpha val="43137"/>
                        </a:srgbClr>
                      </a:outerShdw>
                    </a:effectLst>
                  </a:rPr>
                  <a:t>300  </a:t>
                </a:r>
              </a:p>
            </p:txBody>
          </p:sp>
          <p:sp>
            <p:nvSpPr>
              <p:cNvPr id="15" name="Rectangle 14">
                <a:extLst>
                  <a:ext uri="{FF2B5EF4-FFF2-40B4-BE49-F238E27FC236}">
                    <a16:creationId xmlns:a16="http://schemas.microsoft.com/office/drawing/2014/main" id="{71857A52-9495-4E78-9675-39EDAA372150}"/>
                  </a:ext>
                </a:extLst>
              </p:cNvPr>
              <p:cNvSpPr/>
              <p:nvPr/>
            </p:nvSpPr>
            <p:spPr>
              <a:xfrm>
                <a:off x="6641753" y="3084998"/>
                <a:ext cx="788999" cy="461665"/>
              </a:xfrm>
              <a:prstGeom prst="rect">
                <a:avLst/>
              </a:prstGeom>
            </p:spPr>
            <p:txBody>
              <a:bodyPr wrap="none">
                <a:spAutoFit/>
              </a:bodyPr>
              <a:lstStyle/>
              <a:p>
                <a:pPr lvl="0"/>
                <a:r>
                  <a:rPr lang="en-US" sz="2400" dirty="0">
                    <a:effectLst>
                      <a:outerShdw blurRad="38100" dist="38100" dir="2700000" algn="tl">
                        <a:srgbClr val="000000">
                          <a:alpha val="43137"/>
                        </a:srgbClr>
                      </a:outerShdw>
                    </a:effectLst>
                  </a:rPr>
                  <a:t>200  </a:t>
                </a:r>
              </a:p>
            </p:txBody>
          </p:sp>
          <p:sp>
            <p:nvSpPr>
              <p:cNvPr id="16" name="Rectangle 15">
                <a:extLst>
                  <a:ext uri="{FF2B5EF4-FFF2-40B4-BE49-F238E27FC236}">
                    <a16:creationId xmlns:a16="http://schemas.microsoft.com/office/drawing/2014/main" id="{49ADEFE7-029C-49DB-9215-C8CA08A4A40D}"/>
                  </a:ext>
                </a:extLst>
              </p:cNvPr>
              <p:cNvSpPr/>
              <p:nvPr/>
            </p:nvSpPr>
            <p:spPr>
              <a:xfrm>
                <a:off x="7680925" y="3084690"/>
                <a:ext cx="720068" cy="461665"/>
              </a:xfrm>
              <a:prstGeom prst="rect">
                <a:avLst/>
              </a:prstGeom>
            </p:spPr>
            <p:txBody>
              <a:bodyPr wrap="none">
                <a:spAutoFit/>
              </a:bodyPr>
              <a:lstStyle/>
              <a:p>
                <a:pPr lvl="0"/>
                <a:r>
                  <a:rPr lang="en-US" sz="2400" dirty="0">
                    <a:effectLst>
                      <a:outerShdw blurRad="38100" dist="38100" dir="2700000" algn="tl">
                        <a:srgbClr val="000000">
                          <a:alpha val="43137"/>
                        </a:srgbClr>
                      </a:outerShdw>
                    </a:effectLst>
                  </a:rPr>
                  <a:t>100 </a:t>
                </a:r>
              </a:p>
            </p:txBody>
          </p:sp>
          <p:sp>
            <p:nvSpPr>
              <p:cNvPr id="17" name="Rectangle 16">
                <a:extLst>
                  <a:ext uri="{FF2B5EF4-FFF2-40B4-BE49-F238E27FC236}">
                    <a16:creationId xmlns:a16="http://schemas.microsoft.com/office/drawing/2014/main" id="{09526E75-5F48-426F-AF5C-BF29E4FE2738}"/>
                  </a:ext>
                </a:extLst>
              </p:cNvPr>
              <p:cNvSpPr/>
              <p:nvPr/>
            </p:nvSpPr>
            <p:spPr>
              <a:xfrm>
                <a:off x="8797344" y="3075068"/>
                <a:ext cx="914033" cy="461665"/>
              </a:xfrm>
              <a:prstGeom prst="rect">
                <a:avLst/>
              </a:prstGeom>
            </p:spPr>
            <p:txBody>
              <a:bodyPr wrap="none">
                <a:spAutoFit/>
              </a:bodyPr>
              <a:lstStyle/>
              <a:p>
                <a:pPr lvl="0"/>
                <a:r>
                  <a:rPr lang="en-US" sz="2400" dirty="0">
                    <a:effectLst>
                      <a:outerShdw blurRad="38100" dist="38100" dir="2700000" algn="tl">
                        <a:srgbClr val="000000">
                          <a:alpha val="43137"/>
                        </a:srgbClr>
                      </a:outerShdw>
                    </a:effectLst>
                  </a:rPr>
                  <a:t>1 AD  </a:t>
                </a:r>
              </a:p>
            </p:txBody>
          </p:sp>
          <p:sp>
            <p:nvSpPr>
              <p:cNvPr id="18" name="Rectangle 17">
                <a:extLst>
                  <a:ext uri="{FF2B5EF4-FFF2-40B4-BE49-F238E27FC236}">
                    <a16:creationId xmlns:a16="http://schemas.microsoft.com/office/drawing/2014/main" id="{7F1E6D8C-00AD-43A0-8261-D7708209C65C}"/>
                  </a:ext>
                </a:extLst>
              </p:cNvPr>
              <p:cNvSpPr/>
              <p:nvPr/>
            </p:nvSpPr>
            <p:spPr>
              <a:xfrm>
                <a:off x="9878634" y="3082263"/>
                <a:ext cx="720069" cy="461665"/>
              </a:xfrm>
              <a:prstGeom prst="rect">
                <a:avLst/>
              </a:prstGeom>
            </p:spPr>
            <p:txBody>
              <a:bodyPr wrap="none">
                <a:spAutoFit/>
              </a:bodyPr>
              <a:lstStyle/>
              <a:p>
                <a:pPr lvl="0"/>
                <a:r>
                  <a:rPr lang="en-US" sz="2400" dirty="0">
                    <a:effectLst>
                      <a:outerShdw blurRad="38100" dist="38100" dir="2700000" algn="tl">
                        <a:srgbClr val="000000">
                          <a:alpha val="43137"/>
                        </a:srgbClr>
                      </a:outerShdw>
                    </a:effectLst>
                  </a:rPr>
                  <a:t>100 </a:t>
                </a:r>
              </a:p>
            </p:txBody>
          </p:sp>
          <p:sp>
            <p:nvSpPr>
              <p:cNvPr id="19" name="Rectangle 18">
                <a:extLst>
                  <a:ext uri="{FF2B5EF4-FFF2-40B4-BE49-F238E27FC236}">
                    <a16:creationId xmlns:a16="http://schemas.microsoft.com/office/drawing/2014/main" id="{6614ABC5-4D07-49B1-BFA1-932C1E9D1C95}"/>
                  </a:ext>
                </a:extLst>
              </p:cNvPr>
              <p:cNvSpPr/>
              <p:nvPr/>
            </p:nvSpPr>
            <p:spPr>
              <a:xfrm>
                <a:off x="10962378" y="3084998"/>
                <a:ext cx="651140" cy="461665"/>
              </a:xfrm>
              <a:prstGeom prst="rect">
                <a:avLst/>
              </a:prstGeom>
            </p:spPr>
            <p:txBody>
              <a:bodyPr wrap="none">
                <a:spAutoFit/>
              </a:bodyPr>
              <a:lstStyle/>
              <a:p>
                <a:pPr lvl="0"/>
                <a:r>
                  <a:rPr lang="en-US" sz="2400" dirty="0">
                    <a:effectLst>
                      <a:outerShdw blurRad="38100" dist="38100" dir="2700000" algn="tl">
                        <a:srgbClr val="000000">
                          <a:alpha val="43137"/>
                        </a:srgbClr>
                      </a:outerShdw>
                    </a:effectLst>
                  </a:rPr>
                  <a:t>200</a:t>
                </a:r>
              </a:p>
            </p:txBody>
          </p:sp>
        </p:grpSp>
        <p:cxnSp>
          <p:nvCxnSpPr>
            <p:cNvPr id="20" name="Straight Arrow Connector 19">
              <a:extLst>
                <a:ext uri="{FF2B5EF4-FFF2-40B4-BE49-F238E27FC236}">
                  <a16:creationId xmlns:a16="http://schemas.microsoft.com/office/drawing/2014/main" id="{6AFD6DB6-5F03-431A-9A20-FE1A9F247735}"/>
                </a:ext>
              </a:extLst>
            </p:cNvPr>
            <p:cNvCxnSpPr>
              <a:cxnSpLocks/>
            </p:cNvCxnSpPr>
            <p:nvPr/>
          </p:nvCxnSpPr>
          <p:spPr>
            <a:xfrm flipV="1">
              <a:off x="576648" y="1492877"/>
              <a:ext cx="7159450" cy="9352"/>
            </a:xfrm>
            <a:prstGeom prst="straightConnector1">
              <a:avLst/>
            </a:prstGeom>
            <a:ln w="635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037FE391-4283-4821-BFF2-A2EB7BA36BDE}"/>
                </a:ext>
              </a:extLst>
            </p:cNvPr>
            <p:cNvCxnSpPr>
              <a:cxnSpLocks/>
            </p:cNvCxnSpPr>
            <p:nvPr/>
          </p:nvCxnSpPr>
          <p:spPr>
            <a:xfrm>
              <a:off x="5603691" y="1671323"/>
              <a:ext cx="5720636" cy="0"/>
            </a:xfrm>
            <a:prstGeom prst="straightConnector1">
              <a:avLst/>
            </a:prstGeom>
            <a:ln w="635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20255126-4F55-42A4-932D-047C0FFB2444}"/>
                </a:ext>
              </a:extLst>
            </p:cNvPr>
            <p:cNvCxnSpPr>
              <a:cxnSpLocks/>
            </p:cNvCxnSpPr>
            <p:nvPr/>
          </p:nvCxnSpPr>
          <p:spPr>
            <a:xfrm flipV="1">
              <a:off x="576648" y="1263307"/>
              <a:ext cx="5746146" cy="16130"/>
            </a:xfrm>
            <a:prstGeom prst="straightConnector1">
              <a:avLst/>
            </a:prstGeom>
            <a:ln w="635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2D74B0B7-5941-4B91-96AA-013327F0839A}"/>
                </a:ext>
              </a:extLst>
            </p:cNvPr>
            <p:cNvSpPr/>
            <p:nvPr/>
          </p:nvSpPr>
          <p:spPr>
            <a:xfrm>
              <a:off x="11324328" y="1928388"/>
              <a:ext cx="651140" cy="830997"/>
            </a:xfrm>
            <a:prstGeom prst="rect">
              <a:avLst/>
            </a:prstGeom>
          </p:spPr>
          <p:txBody>
            <a:bodyPr wrap="none">
              <a:spAutoFit/>
            </a:bodyPr>
            <a:lstStyle/>
            <a:p>
              <a:pPr lvl="0"/>
              <a:r>
                <a:rPr lang="en-US" sz="2400" dirty="0">
                  <a:effectLst>
                    <a:outerShdw blurRad="38100" dist="38100" dir="2700000" algn="tl">
                      <a:srgbClr val="000000">
                        <a:alpha val="43137"/>
                      </a:srgbClr>
                    </a:outerShdw>
                  </a:effectLst>
                </a:rPr>
                <a:t>800</a:t>
              </a:r>
            </a:p>
            <a:p>
              <a:pPr lvl="0"/>
              <a:r>
                <a:rPr lang="en-US" sz="2400" dirty="0">
                  <a:effectLst>
                    <a:outerShdw blurRad="38100" dist="38100" dir="2700000" algn="tl">
                      <a:srgbClr val="000000">
                        <a:alpha val="43137"/>
                      </a:srgbClr>
                    </a:outerShdw>
                  </a:effectLst>
                </a:rPr>
                <a:t>AD</a:t>
              </a:r>
            </a:p>
          </p:txBody>
        </p:sp>
        <p:grpSp>
          <p:nvGrpSpPr>
            <p:cNvPr id="24" name="Group 23">
              <a:extLst>
                <a:ext uri="{FF2B5EF4-FFF2-40B4-BE49-F238E27FC236}">
                  <a16:creationId xmlns:a16="http://schemas.microsoft.com/office/drawing/2014/main" id="{1301EFFC-5F88-4EE5-A79E-306947F9251A}"/>
                </a:ext>
              </a:extLst>
            </p:cNvPr>
            <p:cNvGrpSpPr/>
            <p:nvPr/>
          </p:nvGrpSpPr>
          <p:grpSpPr>
            <a:xfrm>
              <a:off x="576648" y="1892255"/>
              <a:ext cx="10747679" cy="582517"/>
              <a:chOff x="576648" y="1086715"/>
              <a:chExt cx="16197594" cy="582517"/>
            </a:xfrm>
          </p:grpSpPr>
          <p:grpSp>
            <p:nvGrpSpPr>
              <p:cNvPr id="25" name="Group 24">
                <a:extLst>
                  <a:ext uri="{FF2B5EF4-FFF2-40B4-BE49-F238E27FC236}">
                    <a16:creationId xmlns:a16="http://schemas.microsoft.com/office/drawing/2014/main" id="{824B3883-F6DB-4B9D-90F0-F0F13FE08988}"/>
                  </a:ext>
                </a:extLst>
              </p:cNvPr>
              <p:cNvGrpSpPr/>
              <p:nvPr/>
            </p:nvGrpSpPr>
            <p:grpSpPr>
              <a:xfrm>
                <a:off x="576648" y="1097012"/>
                <a:ext cx="10789852" cy="572220"/>
                <a:chOff x="576648" y="3059162"/>
                <a:chExt cx="4046150" cy="572220"/>
              </a:xfrm>
            </p:grpSpPr>
            <p:cxnSp>
              <p:nvCxnSpPr>
                <p:cNvPr id="32" name="Straight Connector 31">
                  <a:extLst>
                    <a:ext uri="{FF2B5EF4-FFF2-40B4-BE49-F238E27FC236}">
                      <a16:creationId xmlns:a16="http://schemas.microsoft.com/office/drawing/2014/main" id="{B95E298F-DAFD-44F7-B3EB-5E25E6076EBF}"/>
                    </a:ext>
                  </a:extLst>
                </p:cNvPr>
                <p:cNvCxnSpPr/>
                <p:nvPr/>
              </p:nvCxnSpPr>
              <p:spPr>
                <a:xfrm>
                  <a:off x="576648" y="3059162"/>
                  <a:ext cx="0" cy="553408"/>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DC5A7935-5A36-45D3-8F9D-0C1C028F1F88}"/>
                    </a:ext>
                  </a:extLst>
                </p:cNvPr>
                <p:cNvCxnSpPr/>
                <p:nvPr/>
              </p:nvCxnSpPr>
              <p:spPr>
                <a:xfrm>
                  <a:off x="983048" y="3059162"/>
                  <a:ext cx="0" cy="553408"/>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AFDB08F3-09B8-4D09-9ED4-03DF64DBD4C7}"/>
                    </a:ext>
                  </a:extLst>
                </p:cNvPr>
                <p:cNvCxnSpPr/>
                <p:nvPr/>
              </p:nvCxnSpPr>
              <p:spPr>
                <a:xfrm>
                  <a:off x="1389791" y="3059162"/>
                  <a:ext cx="0" cy="553408"/>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F853C418-2EDE-4467-A57F-7CABE1E6D1C7}"/>
                    </a:ext>
                  </a:extLst>
                </p:cNvPr>
                <p:cNvCxnSpPr/>
                <p:nvPr/>
              </p:nvCxnSpPr>
              <p:spPr>
                <a:xfrm>
                  <a:off x="1796191" y="3059162"/>
                  <a:ext cx="0" cy="553408"/>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0977E566-A209-48D5-A1B6-6675E06EDA9F}"/>
                    </a:ext>
                  </a:extLst>
                </p:cNvPr>
                <p:cNvCxnSpPr/>
                <p:nvPr/>
              </p:nvCxnSpPr>
              <p:spPr>
                <a:xfrm>
                  <a:off x="2198129" y="3062823"/>
                  <a:ext cx="0" cy="553408"/>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E211D480-8F6F-4F63-8E8A-00B16432C4AD}"/>
                    </a:ext>
                  </a:extLst>
                </p:cNvPr>
                <p:cNvCxnSpPr/>
                <p:nvPr/>
              </p:nvCxnSpPr>
              <p:spPr>
                <a:xfrm>
                  <a:off x="4622798" y="3077974"/>
                  <a:ext cx="0" cy="553408"/>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5265E220-AF78-4D58-9866-8A36338AEB01}"/>
                    </a:ext>
                  </a:extLst>
                </p:cNvPr>
                <p:cNvCxnSpPr/>
                <p:nvPr/>
              </p:nvCxnSpPr>
              <p:spPr>
                <a:xfrm>
                  <a:off x="2604529" y="3069459"/>
                  <a:ext cx="0" cy="553408"/>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4050220D-1698-4931-9C57-74F6E6996F94}"/>
                    </a:ext>
                  </a:extLst>
                </p:cNvPr>
                <p:cNvCxnSpPr/>
                <p:nvPr/>
              </p:nvCxnSpPr>
              <p:spPr>
                <a:xfrm>
                  <a:off x="3010929" y="3069459"/>
                  <a:ext cx="0" cy="553408"/>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ABE54059-200F-41BB-BC80-567E47D1EAC5}"/>
                    </a:ext>
                  </a:extLst>
                </p:cNvPr>
                <p:cNvCxnSpPr/>
                <p:nvPr/>
              </p:nvCxnSpPr>
              <p:spPr>
                <a:xfrm>
                  <a:off x="3417672" y="3069459"/>
                  <a:ext cx="0" cy="553408"/>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036743CC-0320-4B38-9BAB-C6C7776749FB}"/>
                    </a:ext>
                  </a:extLst>
                </p:cNvPr>
                <p:cNvCxnSpPr/>
                <p:nvPr/>
              </p:nvCxnSpPr>
              <p:spPr>
                <a:xfrm>
                  <a:off x="3824072" y="3069459"/>
                  <a:ext cx="0" cy="553408"/>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D2816A39-974F-42BA-B6B2-3B969B2FD834}"/>
                    </a:ext>
                  </a:extLst>
                </p:cNvPr>
                <p:cNvCxnSpPr/>
                <p:nvPr/>
              </p:nvCxnSpPr>
              <p:spPr>
                <a:xfrm>
                  <a:off x="4226010" y="3073120"/>
                  <a:ext cx="0" cy="553408"/>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grpSp>
          <p:grpSp>
            <p:nvGrpSpPr>
              <p:cNvPr id="26" name="Group 25">
                <a:extLst>
                  <a:ext uri="{FF2B5EF4-FFF2-40B4-BE49-F238E27FC236}">
                    <a16:creationId xmlns:a16="http://schemas.microsoft.com/office/drawing/2014/main" id="{CEE22979-712A-4AD4-B0CA-C721EC687478}"/>
                  </a:ext>
                </a:extLst>
              </p:cNvPr>
              <p:cNvGrpSpPr/>
              <p:nvPr/>
            </p:nvGrpSpPr>
            <p:grpSpPr>
              <a:xfrm>
                <a:off x="12450245" y="1086715"/>
                <a:ext cx="4323997" cy="563705"/>
                <a:chOff x="983048" y="3059162"/>
                <a:chExt cx="1621481" cy="563705"/>
              </a:xfrm>
            </p:grpSpPr>
            <p:cxnSp>
              <p:nvCxnSpPr>
                <p:cNvPr id="27" name="Straight Connector 26">
                  <a:extLst>
                    <a:ext uri="{FF2B5EF4-FFF2-40B4-BE49-F238E27FC236}">
                      <a16:creationId xmlns:a16="http://schemas.microsoft.com/office/drawing/2014/main" id="{77745D8C-45CB-48BA-AEC2-64EBA3AA8CF1}"/>
                    </a:ext>
                  </a:extLst>
                </p:cNvPr>
                <p:cNvCxnSpPr/>
                <p:nvPr/>
              </p:nvCxnSpPr>
              <p:spPr>
                <a:xfrm>
                  <a:off x="983048" y="3059162"/>
                  <a:ext cx="0" cy="553408"/>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354624C-42BE-4136-959A-0FDEFEF35DA0}"/>
                    </a:ext>
                  </a:extLst>
                </p:cNvPr>
                <p:cNvCxnSpPr/>
                <p:nvPr/>
              </p:nvCxnSpPr>
              <p:spPr>
                <a:xfrm>
                  <a:off x="1389791" y="3059162"/>
                  <a:ext cx="0" cy="553408"/>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EC50E6B5-FCFF-4D8E-9805-46F9FBFB132D}"/>
                    </a:ext>
                  </a:extLst>
                </p:cNvPr>
                <p:cNvCxnSpPr/>
                <p:nvPr/>
              </p:nvCxnSpPr>
              <p:spPr>
                <a:xfrm>
                  <a:off x="1796191" y="3059162"/>
                  <a:ext cx="0" cy="553408"/>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2D2471D-FC12-4DA0-85E0-F806FCDAB84E}"/>
                    </a:ext>
                  </a:extLst>
                </p:cNvPr>
                <p:cNvCxnSpPr/>
                <p:nvPr/>
              </p:nvCxnSpPr>
              <p:spPr>
                <a:xfrm>
                  <a:off x="2198129" y="3062823"/>
                  <a:ext cx="0" cy="553408"/>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2AF6C7FE-1C1B-412A-A406-8853ED37CA12}"/>
                    </a:ext>
                  </a:extLst>
                </p:cNvPr>
                <p:cNvCxnSpPr/>
                <p:nvPr/>
              </p:nvCxnSpPr>
              <p:spPr>
                <a:xfrm>
                  <a:off x="2604529" y="3069459"/>
                  <a:ext cx="0" cy="553408"/>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grpSp>
        </p:grpSp>
        <p:sp>
          <p:nvSpPr>
            <p:cNvPr id="43" name="Rectangle 42">
              <a:extLst>
                <a:ext uri="{FF2B5EF4-FFF2-40B4-BE49-F238E27FC236}">
                  <a16:creationId xmlns:a16="http://schemas.microsoft.com/office/drawing/2014/main" id="{ED7C59CD-CFBA-4864-96BC-3ABA4D36BF59}"/>
                </a:ext>
              </a:extLst>
            </p:cNvPr>
            <p:cNvSpPr/>
            <p:nvPr/>
          </p:nvSpPr>
          <p:spPr>
            <a:xfrm>
              <a:off x="7694402" y="1924099"/>
              <a:ext cx="788999" cy="461665"/>
            </a:xfrm>
            <a:prstGeom prst="rect">
              <a:avLst/>
            </a:prstGeom>
          </p:spPr>
          <p:txBody>
            <a:bodyPr wrap="none">
              <a:spAutoFit/>
            </a:bodyPr>
            <a:lstStyle/>
            <a:p>
              <a:pPr lvl="0"/>
              <a:r>
                <a:rPr lang="en-US" sz="2400" dirty="0">
                  <a:effectLst>
                    <a:outerShdw blurRad="38100" dist="38100" dir="2700000" algn="tl">
                      <a:srgbClr val="000000">
                        <a:alpha val="43137"/>
                      </a:srgbClr>
                    </a:outerShdw>
                  </a:effectLst>
                </a:rPr>
                <a:t>300  </a:t>
              </a:r>
            </a:p>
          </p:txBody>
        </p:sp>
        <p:sp>
          <p:nvSpPr>
            <p:cNvPr id="44" name="Rectangle 43">
              <a:extLst>
                <a:ext uri="{FF2B5EF4-FFF2-40B4-BE49-F238E27FC236}">
                  <a16:creationId xmlns:a16="http://schemas.microsoft.com/office/drawing/2014/main" id="{0662F677-5391-4ECD-83D2-6CB38CBD2875}"/>
                </a:ext>
              </a:extLst>
            </p:cNvPr>
            <p:cNvSpPr/>
            <p:nvPr/>
          </p:nvSpPr>
          <p:spPr>
            <a:xfrm>
              <a:off x="8408614" y="1923791"/>
              <a:ext cx="788999" cy="461665"/>
            </a:xfrm>
            <a:prstGeom prst="rect">
              <a:avLst/>
            </a:prstGeom>
          </p:spPr>
          <p:txBody>
            <a:bodyPr wrap="none">
              <a:spAutoFit/>
            </a:bodyPr>
            <a:lstStyle/>
            <a:p>
              <a:pPr lvl="0"/>
              <a:r>
                <a:rPr lang="en-US" sz="2400" dirty="0">
                  <a:effectLst>
                    <a:outerShdw blurRad="38100" dist="38100" dir="2700000" algn="tl">
                      <a:srgbClr val="000000">
                        <a:alpha val="43137"/>
                      </a:srgbClr>
                    </a:outerShdw>
                  </a:effectLst>
                </a:rPr>
                <a:t>400  </a:t>
              </a:r>
            </a:p>
          </p:txBody>
        </p:sp>
        <p:sp>
          <p:nvSpPr>
            <p:cNvPr id="45" name="Rectangle 44">
              <a:extLst>
                <a:ext uri="{FF2B5EF4-FFF2-40B4-BE49-F238E27FC236}">
                  <a16:creationId xmlns:a16="http://schemas.microsoft.com/office/drawing/2014/main" id="{06108D39-CF7B-4249-86F9-21F32A8BC58F}"/>
                </a:ext>
              </a:extLst>
            </p:cNvPr>
            <p:cNvSpPr/>
            <p:nvPr/>
          </p:nvSpPr>
          <p:spPr>
            <a:xfrm>
              <a:off x="9130752" y="1914169"/>
              <a:ext cx="788999" cy="461665"/>
            </a:xfrm>
            <a:prstGeom prst="rect">
              <a:avLst/>
            </a:prstGeom>
          </p:spPr>
          <p:txBody>
            <a:bodyPr wrap="none">
              <a:spAutoFit/>
            </a:bodyPr>
            <a:lstStyle/>
            <a:p>
              <a:pPr lvl="0"/>
              <a:r>
                <a:rPr lang="en-US" sz="2400" dirty="0">
                  <a:effectLst>
                    <a:outerShdw blurRad="38100" dist="38100" dir="2700000" algn="tl">
                      <a:srgbClr val="000000">
                        <a:alpha val="43137"/>
                      </a:srgbClr>
                    </a:outerShdw>
                  </a:effectLst>
                </a:rPr>
                <a:t>500  </a:t>
              </a:r>
            </a:p>
          </p:txBody>
        </p:sp>
        <p:sp>
          <p:nvSpPr>
            <p:cNvPr id="46" name="Rectangle 45">
              <a:extLst>
                <a:ext uri="{FF2B5EF4-FFF2-40B4-BE49-F238E27FC236}">
                  <a16:creationId xmlns:a16="http://schemas.microsoft.com/office/drawing/2014/main" id="{95F01F53-4A0F-42CE-8F75-C04E8E0AF9D8}"/>
                </a:ext>
              </a:extLst>
            </p:cNvPr>
            <p:cNvSpPr/>
            <p:nvPr/>
          </p:nvSpPr>
          <p:spPr>
            <a:xfrm>
              <a:off x="9854172" y="1925653"/>
              <a:ext cx="788999" cy="461665"/>
            </a:xfrm>
            <a:prstGeom prst="rect">
              <a:avLst/>
            </a:prstGeom>
          </p:spPr>
          <p:txBody>
            <a:bodyPr wrap="none">
              <a:spAutoFit/>
            </a:bodyPr>
            <a:lstStyle/>
            <a:p>
              <a:pPr lvl="0"/>
              <a:r>
                <a:rPr lang="en-US" sz="2400" dirty="0">
                  <a:effectLst>
                    <a:outerShdw blurRad="38100" dist="38100" dir="2700000" algn="tl">
                      <a:srgbClr val="000000">
                        <a:alpha val="43137"/>
                      </a:srgbClr>
                    </a:outerShdw>
                  </a:effectLst>
                </a:rPr>
                <a:t>600  </a:t>
              </a:r>
            </a:p>
          </p:txBody>
        </p:sp>
        <p:sp>
          <p:nvSpPr>
            <p:cNvPr id="47" name="Rectangle 46">
              <a:extLst>
                <a:ext uri="{FF2B5EF4-FFF2-40B4-BE49-F238E27FC236}">
                  <a16:creationId xmlns:a16="http://schemas.microsoft.com/office/drawing/2014/main" id="{59A1BA4F-938E-4FFF-8F84-7473EE81BAEE}"/>
                </a:ext>
              </a:extLst>
            </p:cNvPr>
            <p:cNvSpPr/>
            <p:nvPr/>
          </p:nvSpPr>
          <p:spPr>
            <a:xfrm>
              <a:off x="10576310" y="1928388"/>
              <a:ext cx="788999" cy="461665"/>
            </a:xfrm>
            <a:prstGeom prst="rect">
              <a:avLst/>
            </a:prstGeom>
          </p:spPr>
          <p:txBody>
            <a:bodyPr wrap="none">
              <a:spAutoFit/>
            </a:bodyPr>
            <a:lstStyle/>
            <a:p>
              <a:pPr lvl="0"/>
              <a:r>
                <a:rPr lang="en-US" sz="2400" dirty="0">
                  <a:effectLst>
                    <a:outerShdw blurRad="38100" dist="38100" dir="2700000" algn="tl">
                      <a:srgbClr val="000000">
                        <a:alpha val="43137"/>
                      </a:srgbClr>
                    </a:outerShdw>
                  </a:effectLst>
                </a:rPr>
                <a:t>700  </a:t>
              </a:r>
            </a:p>
          </p:txBody>
        </p:sp>
        <p:cxnSp>
          <p:nvCxnSpPr>
            <p:cNvPr id="48" name="Straight Arrow Connector 47">
              <a:extLst>
                <a:ext uri="{FF2B5EF4-FFF2-40B4-BE49-F238E27FC236}">
                  <a16:creationId xmlns:a16="http://schemas.microsoft.com/office/drawing/2014/main" id="{BDFA6773-EF4A-494A-AAD9-455C9D1240B8}"/>
                </a:ext>
              </a:extLst>
            </p:cNvPr>
            <p:cNvCxnSpPr>
              <a:cxnSpLocks/>
            </p:cNvCxnSpPr>
            <p:nvPr/>
          </p:nvCxnSpPr>
          <p:spPr>
            <a:xfrm>
              <a:off x="4343400" y="2656677"/>
              <a:ext cx="2207998" cy="0"/>
            </a:xfrm>
            <a:prstGeom prst="straightConnector1">
              <a:avLst/>
            </a:prstGeom>
            <a:ln w="63500">
              <a:solidFill>
                <a:srgbClr val="FF0000"/>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4478E36E-DA58-4AE6-A62E-7C24E69A712D}"/>
                </a:ext>
              </a:extLst>
            </p:cNvPr>
            <p:cNvCxnSpPr>
              <a:cxnSpLocks/>
            </p:cNvCxnSpPr>
            <p:nvPr/>
          </p:nvCxnSpPr>
          <p:spPr>
            <a:xfrm>
              <a:off x="5396862" y="2466317"/>
              <a:ext cx="0" cy="341451"/>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42CA91C2-6F61-4BA4-A501-D4C1803B2688}"/>
                </a:ext>
              </a:extLst>
            </p:cNvPr>
            <p:cNvSpPr/>
            <p:nvPr/>
          </p:nvSpPr>
          <p:spPr>
            <a:xfrm>
              <a:off x="5149037" y="2699811"/>
              <a:ext cx="495649" cy="461665"/>
            </a:xfrm>
            <a:prstGeom prst="rect">
              <a:avLst/>
            </a:prstGeom>
          </p:spPr>
          <p:txBody>
            <a:bodyPr wrap="none">
              <a:spAutoFit/>
            </a:bodyPr>
            <a:lstStyle/>
            <a:p>
              <a:r>
                <a:rPr lang="en-US" sz="2400" dirty="0">
                  <a:solidFill>
                    <a:srgbClr val="FF0000"/>
                  </a:solidFill>
                </a:rPr>
                <a:t>33</a:t>
              </a:r>
            </a:p>
          </p:txBody>
        </p:sp>
      </p:grpSp>
      <p:pic>
        <p:nvPicPr>
          <p:cNvPr id="52" name="Picture 51">
            <a:extLst>
              <a:ext uri="{FF2B5EF4-FFF2-40B4-BE49-F238E27FC236}">
                <a16:creationId xmlns:a16="http://schemas.microsoft.com/office/drawing/2014/main" id="{42A47A12-6391-4DB7-8AE9-5D3ABC2B2C10}"/>
              </a:ext>
            </a:extLst>
          </p:cNvPr>
          <p:cNvPicPr>
            <a:picLocks noChangeAspect="1"/>
          </p:cNvPicPr>
          <p:nvPr/>
        </p:nvPicPr>
        <p:blipFill rotWithShape="1">
          <a:blip r:embed="rId4">
            <a:extLst>
              <a:ext uri="{28A0092B-C50C-407E-A947-70E740481C1C}">
                <a14:useLocalDpi xmlns:a14="http://schemas.microsoft.com/office/drawing/2010/main" val="0"/>
              </a:ext>
            </a:extLst>
          </a:blip>
          <a:srcRect b="28047"/>
          <a:stretch/>
        </p:blipFill>
        <p:spPr>
          <a:xfrm>
            <a:off x="435396" y="4815522"/>
            <a:ext cx="2681277" cy="1508218"/>
          </a:xfrm>
          <a:prstGeom prst="rect">
            <a:avLst/>
          </a:prstGeom>
        </p:spPr>
      </p:pic>
      <p:pic>
        <p:nvPicPr>
          <p:cNvPr id="53" name="Picture 52" descr="iStock-160372282.jpg">
            <a:extLst>
              <a:ext uri="{FF2B5EF4-FFF2-40B4-BE49-F238E27FC236}">
                <a16:creationId xmlns:a16="http://schemas.microsoft.com/office/drawing/2014/main" id="{ED3DEFF3-D2FC-44A4-9332-510A3F5FDBC9}"/>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4752760" y="4814428"/>
            <a:ext cx="2681277" cy="1508218"/>
          </a:xfrm>
          <a:prstGeom prst="rect">
            <a:avLst/>
          </a:prstGeom>
        </p:spPr>
      </p:pic>
      <p:pic>
        <p:nvPicPr>
          <p:cNvPr id="54" name="Picture 53">
            <a:extLst>
              <a:ext uri="{FF2B5EF4-FFF2-40B4-BE49-F238E27FC236}">
                <a16:creationId xmlns:a16="http://schemas.microsoft.com/office/drawing/2014/main" id="{C98E2FFD-EF90-4379-B5FB-EAE3C169E1CE}"/>
              </a:ext>
            </a:extLst>
          </p:cNvPr>
          <p:cNvPicPr>
            <a:picLocks noChangeAspect="1"/>
          </p:cNvPicPr>
          <p:nvPr/>
        </p:nvPicPr>
        <p:blipFill rotWithShape="1">
          <a:blip r:embed="rId6">
            <a:extLst>
              <a:ext uri="{28A0092B-C50C-407E-A947-70E740481C1C}">
                <a14:useLocalDpi xmlns:a14="http://schemas.microsoft.com/office/drawing/2010/main" val="0"/>
              </a:ext>
            </a:extLst>
          </a:blip>
          <a:srcRect t="8413"/>
          <a:stretch/>
        </p:blipFill>
        <p:spPr>
          <a:xfrm>
            <a:off x="9213713" y="4712188"/>
            <a:ext cx="2659770" cy="1624008"/>
          </a:xfrm>
          <a:prstGeom prst="rect">
            <a:avLst/>
          </a:prstGeom>
          <a:effectLst/>
        </p:spPr>
      </p:pic>
    </p:spTree>
    <p:extLst>
      <p:ext uri="{BB962C8B-B14F-4D97-AF65-F5344CB8AC3E}">
        <p14:creationId xmlns:p14="http://schemas.microsoft.com/office/powerpoint/2010/main" val="425784522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descr="Picture 6">
            <a:extLst>
              <a:ext uri="{FF2B5EF4-FFF2-40B4-BE49-F238E27FC236}">
                <a16:creationId xmlns:a16="http://schemas.microsoft.com/office/drawing/2014/main" id="{43F62025-1AF8-449E-91A6-EA4FDF2F8D0A}"/>
              </a:ext>
            </a:extLst>
          </p:cNvPr>
          <p:cNvPicPr>
            <a:picLocks noChangeAspect="1"/>
          </p:cNvPicPr>
          <p:nvPr/>
        </p:nvPicPr>
        <p:blipFill>
          <a:blip r:embed="rId3">
            <a:duotone>
              <a:schemeClr val="bg2">
                <a:shade val="45000"/>
                <a:satMod val="135000"/>
              </a:schemeClr>
              <a:prstClr val="white"/>
            </a:duotone>
            <a:alphaModFix amt="36000"/>
          </a:blip>
          <a:stretch>
            <a:fillRect/>
          </a:stretch>
        </p:blipFill>
        <p:spPr>
          <a:xfrm>
            <a:off x="0" y="-1656"/>
            <a:ext cx="12192000" cy="6870731"/>
          </a:xfrm>
          <a:prstGeom prst="rect">
            <a:avLst/>
          </a:prstGeom>
          <a:solidFill>
            <a:srgbClr val="E7A2A3">
              <a:alpha val="34000"/>
            </a:srgbClr>
          </a:solidFill>
          <a:ln w="12700">
            <a:miter lim="400000"/>
          </a:ln>
        </p:spPr>
      </p:pic>
      <p:sp>
        <p:nvSpPr>
          <p:cNvPr id="3" name="Rectangle 2">
            <a:extLst>
              <a:ext uri="{FF2B5EF4-FFF2-40B4-BE49-F238E27FC236}">
                <a16:creationId xmlns:a16="http://schemas.microsoft.com/office/drawing/2014/main" id="{D627048E-74BD-41BC-B0E8-A993FE1A3C93}"/>
              </a:ext>
            </a:extLst>
          </p:cNvPr>
          <p:cNvSpPr/>
          <p:nvPr/>
        </p:nvSpPr>
        <p:spPr>
          <a:xfrm>
            <a:off x="0" y="0"/>
            <a:ext cx="12192000" cy="6858000"/>
          </a:xfrm>
          <a:prstGeom prst="rect">
            <a:avLst/>
          </a:prstGeom>
          <a:solidFill>
            <a:srgbClr val="92D050">
              <a:alpha val="7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a:extLst>
              <a:ext uri="{FF2B5EF4-FFF2-40B4-BE49-F238E27FC236}">
                <a16:creationId xmlns:a16="http://schemas.microsoft.com/office/drawing/2014/main" id="{744A6D4B-3DFB-4EC2-845D-36D354B2E41E}"/>
              </a:ext>
            </a:extLst>
          </p:cNvPr>
          <p:cNvPicPr>
            <a:picLocks noChangeAspect="1"/>
          </p:cNvPicPr>
          <p:nvPr/>
        </p:nvPicPr>
        <p:blipFill rotWithShape="1">
          <a:blip r:embed="rId4">
            <a:extLst>
              <a:ext uri="{28A0092B-C50C-407E-A947-70E740481C1C}">
                <a14:useLocalDpi xmlns:a14="http://schemas.microsoft.com/office/drawing/2010/main" val="0"/>
              </a:ext>
            </a:extLst>
          </a:blip>
          <a:srcRect b="52962"/>
          <a:stretch/>
        </p:blipFill>
        <p:spPr>
          <a:xfrm>
            <a:off x="6890657" y="-11292"/>
            <a:ext cx="5301706" cy="6858001"/>
          </a:xfrm>
          <a:prstGeom prst="rect">
            <a:avLst/>
          </a:prstGeom>
        </p:spPr>
      </p:pic>
      <p:pic>
        <p:nvPicPr>
          <p:cNvPr id="9" name="Picture 8">
            <a:extLst>
              <a:ext uri="{FF2B5EF4-FFF2-40B4-BE49-F238E27FC236}">
                <a16:creationId xmlns:a16="http://schemas.microsoft.com/office/drawing/2014/main" id="{7425C253-EF9C-4A9D-BAD6-7CE6680830C9}"/>
              </a:ext>
            </a:extLst>
          </p:cNvPr>
          <p:cNvPicPr>
            <a:picLocks noChangeAspect="1"/>
          </p:cNvPicPr>
          <p:nvPr/>
        </p:nvPicPr>
        <p:blipFill rotWithShape="1">
          <a:blip r:embed="rId5">
            <a:extLst>
              <a:ext uri="{28A0092B-C50C-407E-A947-70E740481C1C}">
                <a14:useLocalDpi xmlns:a14="http://schemas.microsoft.com/office/drawing/2010/main" val="0"/>
              </a:ext>
            </a:extLst>
          </a:blip>
          <a:srcRect b="31322"/>
          <a:stretch/>
        </p:blipFill>
        <p:spPr>
          <a:xfrm>
            <a:off x="-1" y="-11292"/>
            <a:ext cx="6890657" cy="6858001"/>
          </a:xfrm>
          <a:prstGeom prst="rect">
            <a:avLst/>
          </a:prstGeom>
        </p:spPr>
      </p:pic>
      <p:sp>
        <p:nvSpPr>
          <p:cNvPr id="12" name="Rectangle 11">
            <a:extLst>
              <a:ext uri="{FF2B5EF4-FFF2-40B4-BE49-F238E27FC236}">
                <a16:creationId xmlns:a16="http://schemas.microsoft.com/office/drawing/2014/main" id="{EEB0DACB-F072-48BA-9421-D5D5DFEF5578}"/>
              </a:ext>
            </a:extLst>
          </p:cNvPr>
          <p:cNvSpPr/>
          <p:nvPr/>
        </p:nvSpPr>
        <p:spPr>
          <a:xfrm>
            <a:off x="4659567" y="3124316"/>
            <a:ext cx="4941634" cy="1631216"/>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532F9774-2AD4-4833-ADB3-44D4D648AAE6}"/>
              </a:ext>
            </a:extLst>
          </p:cNvPr>
          <p:cNvSpPr/>
          <p:nvPr/>
        </p:nvSpPr>
        <p:spPr>
          <a:xfrm>
            <a:off x="4659929" y="3116197"/>
            <a:ext cx="5071062" cy="1631216"/>
          </a:xfrm>
          <a:prstGeom prst="rect">
            <a:avLst/>
          </a:prstGeom>
        </p:spPr>
        <p:txBody>
          <a:bodyPr wrap="square">
            <a:spAutoFit/>
          </a:bodyPr>
          <a:lstStyle/>
          <a:p>
            <a:r>
              <a:rPr lang="en-US" sz="2500" dirty="0">
                <a:latin typeface="Tw Cen MT" panose="020B0602020104020603" pitchFamily="34" charset="0"/>
              </a:rPr>
              <a:t>2. A medieval forger </a:t>
            </a:r>
            <a:br>
              <a:rPr lang="en-US" sz="2500" dirty="0">
                <a:latin typeface="Tw Cen MT" panose="020B0602020104020603" pitchFamily="34" charset="0"/>
              </a:rPr>
            </a:br>
            <a:r>
              <a:rPr lang="en-US" sz="2500" dirty="0">
                <a:latin typeface="Tw Cen MT" panose="020B0602020104020603" pitchFamily="34" charset="0"/>
              </a:rPr>
              <a:t>could not have had access and thus knowledge of the </a:t>
            </a:r>
            <a:r>
              <a:rPr lang="en-US" sz="2500" b="1" dirty="0">
                <a:latin typeface="Tw Cen MT" panose="020B0602020104020603" pitchFamily="34" charset="0"/>
              </a:rPr>
              <a:t>historical details </a:t>
            </a:r>
            <a:r>
              <a:rPr lang="en-US" sz="2500" dirty="0">
                <a:latin typeface="Tw Cen MT" panose="020B0602020104020603" pitchFamily="34" charset="0"/>
              </a:rPr>
              <a:t>of the crucifixion from the Roman period. </a:t>
            </a:r>
          </a:p>
        </p:txBody>
      </p:sp>
    </p:spTree>
    <p:extLst>
      <p:ext uri="{BB962C8B-B14F-4D97-AF65-F5344CB8AC3E}">
        <p14:creationId xmlns:p14="http://schemas.microsoft.com/office/powerpoint/2010/main" val="291090043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3BBD9FA-EBB8-4BA5-92BB-CB4A95FF2DE5}"/>
              </a:ext>
            </a:extLst>
          </p:cNvPr>
          <p:cNvSpPr/>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a:extLst>
              <a:ext uri="{FF2B5EF4-FFF2-40B4-BE49-F238E27FC236}">
                <a16:creationId xmlns:a16="http://schemas.microsoft.com/office/drawing/2014/main" id="{EA26F43A-9B00-4BF6-84BE-A70F62424837}"/>
              </a:ext>
            </a:extLst>
          </p:cNvPr>
          <p:cNvPicPr>
            <a:picLocks noChangeAspect="1"/>
          </p:cNvPicPr>
          <p:nvPr/>
        </p:nvPicPr>
        <p:blipFill rotWithShape="1">
          <a:blip r:embed="rId3">
            <a:extLst>
              <a:ext uri="{28A0092B-C50C-407E-A947-70E740481C1C}">
                <a14:useLocalDpi xmlns:a14="http://schemas.microsoft.com/office/drawing/2010/main" val="0"/>
              </a:ext>
            </a:extLst>
          </a:blip>
          <a:srcRect l="78878" t="20383" b="41303"/>
          <a:stretch/>
        </p:blipFill>
        <p:spPr>
          <a:xfrm>
            <a:off x="-3" y="-11292"/>
            <a:ext cx="4729658" cy="6863353"/>
          </a:xfrm>
          <a:prstGeom prst="rect">
            <a:avLst/>
          </a:prstGeom>
        </p:spPr>
      </p:pic>
      <p:sp>
        <p:nvSpPr>
          <p:cNvPr id="7" name="Rectangle 6">
            <a:extLst>
              <a:ext uri="{FF2B5EF4-FFF2-40B4-BE49-F238E27FC236}">
                <a16:creationId xmlns:a16="http://schemas.microsoft.com/office/drawing/2014/main" id="{703D9F95-40AA-4433-95F8-3A97A4DEB29E}"/>
              </a:ext>
            </a:extLst>
          </p:cNvPr>
          <p:cNvSpPr/>
          <p:nvPr/>
        </p:nvSpPr>
        <p:spPr>
          <a:xfrm>
            <a:off x="4299857" y="1120676"/>
            <a:ext cx="7467600" cy="2062103"/>
          </a:xfrm>
          <a:prstGeom prst="rect">
            <a:avLst/>
          </a:prstGeom>
        </p:spPr>
        <p:txBody>
          <a:bodyPr wrap="square">
            <a:spAutoFit/>
          </a:bodyPr>
          <a:lstStyle/>
          <a:p>
            <a:pPr algn="ctr"/>
            <a:r>
              <a:rPr lang="en-US" sz="2400" dirty="0">
                <a:solidFill>
                  <a:schemeClr val="bg1">
                    <a:lumMod val="85000"/>
                  </a:schemeClr>
                </a:solidFill>
                <a:latin typeface="Tw Cen MT" panose="020B0602020104020603" pitchFamily="34" charset="0"/>
              </a:rPr>
              <a:t>3. </a:t>
            </a:r>
            <a:r>
              <a:rPr lang="en-US" sz="2400" b="1" dirty="0">
                <a:solidFill>
                  <a:schemeClr val="bg1">
                    <a:lumMod val="85000"/>
                  </a:schemeClr>
                </a:solidFill>
                <a:latin typeface="Tw Cen MT" panose="020B0602020104020603" pitchFamily="34" charset="0"/>
              </a:rPr>
              <a:t>No one </a:t>
            </a:r>
            <a:r>
              <a:rPr lang="en-US" sz="2400" dirty="0">
                <a:solidFill>
                  <a:schemeClr val="bg1">
                    <a:lumMod val="85000"/>
                  </a:schemeClr>
                </a:solidFill>
                <a:latin typeface="Tw Cen MT" panose="020B0602020104020603" pitchFamily="34" charset="0"/>
              </a:rPr>
              <a:t>even with access to all the current technologies know today could have </a:t>
            </a:r>
            <a:r>
              <a:rPr lang="en-US" sz="2400" b="1" dirty="0">
                <a:solidFill>
                  <a:schemeClr val="bg1">
                    <a:lumMod val="85000"/>
                  </a:schemeClr>
                </a:solidFill>
                <a:latin typeface="Tw Cen MT" panose="020B0602020104020603" pitchFamily="34" charset="0"/>
              </a:rPr>
              <a:t>replicated</a:t>
            </a:r>
            <a:r>
              <a:rPr lang="en-US" sz="2400" dirty="0">
                <a:solidFill>
                  <a:schemeClr val="bg1">
                    <a:lumMod val="85000"/>
                  </a:schemeClr>
                </a:solidFill>
                <a:latin typeface="Tw Cen MT" panose="020B0602020104020603" pitchFamily="34" charset="0"/>
              </a:rPr>
              <a:t> </a:t>
            </a:r>
            <a:br>
              <a:rPr lang="en-US" sz="2400" dirty="0">
                <a:solidFill>
                  <a:schemeClr val="bg1">
                    <a:lumMod val="85000"/>
                  </a:schemeClr>
                </a:solidFill>
                <a:latin typeface="Tw Cen MT" panose="020B0602020104020603" pitchFamily="34" charset="0"/>
              </a:rPr>
            </a:br>
            <a:r>
              <a:rPr lang="en-US" sz="2400" dirty="0">
                <a:solidFill>
                  <a:schemeClr val="bg1">
                    <a:lumMod val="85000"/>
                  </a:schemeClr>
                </a:solidFill>
                <a:latin typeface="Tw Cen MT" panose="020B0602020104020603" pitchFamily="34" charset="0"/>
              </a:rPr>
              <a:t>the scientifically-unique image formation </a:t>
            </a:r>
          </a:p>
          <a:p>
            <a:pPr algn="ctr"/>
            <a:br>
              <a:rPr lang="en-US" sz="800" dirty="0">
                <a:solidFill>
                  <a:schemeClr val="bg1">
                    <a:lumMod val="85000"/>
                  </a:schemeClr>
                </a:solidFill>
                <a:latin typeface="Tw Cen MT" panose="020B0602020104020603" pitchFamily="34" charset="0"/>
              </a:rPr>
            </a:br>
            <a:r>
              <a:rPr lang="en-US" sz="2400" dirty="0">
                <a:solidFill>
                  <a:schemeClr val="bg1">
                    <a:lumMod val="85000"/>
                  </a:schemeClr>
                </a:solidFill>
                <a:latin typeface="Tw Cen MT" panose="020B0602020104020603" pitchFamily="34" charset="0"/>
              </a:rPr>
              <a:t>even with the use of lasers and other laboratory equipment—quite beyond a medieval forger. </a:t>
            </a:r>
          </a:p>
        </p:txBody>
      </p:sp>
    </p:spTree>
    <p:extLst>
      <p:ext uri="{BB962C8B-B14F-4D97-AF65-F5344CB8AC3E}">
        <p14:creationId xmlns:p14="http://schemas.microsoft.com/office/powerpoint/2010/main" val="9960415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7E6055D-EDC1-4A94-98EC-F4E4550E6A9D}"/>
              </a:ext>
            </a:extLst>
          </p:cNvPr>
          <p:cNvPicPr>
            <a:picLocks noChangeAspect="1"/>
          </p:cNvPicPr>
          <p:nvPr/>
        </p:nvPicPr>
        <p:blipFill rotWithShape="1">
          <a:blip r:embed="rId3">
            <a:alphaModFix/>
            <a:extLst>
              <a:ext uri="{28A0092B-C50C-407E-A947-70E740481C1C}">
                <a14:useLocalDpi xmlns:a14="http://schemas.microsoft.com/office/drawing/2010/main" val="0"/>
              </a:ext>
            </a:extLst>
          </a:blip>
          <a:srcRect l="9007" t="55931" r="38772"/>
          <a:stretch/>
        </p:blipFill>
        <p:spPr>
          <a:xfrm>
            <a:off x="0" y="-11292"/>
            <a:ext cx="12207865" cy="6869291"/>
          </a:xfrm>
          <a:prstGeom prst="rect">
            <a:avLst/>
          </a:prstGeom>
        </p:spPr>
      </p:pic>
      <p:sp>
        <p:nvSpPr>
          <p:cNvPr id="10" name="Rectangle 9">
            <a:extLst>
              <a:ext uri="{FF2B5EF4-FFF2-40B4-BE49-F238E27FC236}">
                <a16:creationId xmlns:a16="http://schemas.microsoft.com/office/drawing/2014/main" id="{E4E5679D-614F-4D5A-9160-646BA3C27F7F}"/>
              </a:ext>
            </a:extLst>
          </p:cNvPr>
          <p:cNvSpPr/>
          <p:nvPr/>
        </p:nvSpPr>
        <p:spPr>
          <a:xfrm>
            <a:off x="9264224" y="0"/>
            <a:ext cx="1763004" cy="54151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43BFBFA3-6D85-44D8-8025-261594E5655A}"/>
              </a:ext>
            </a:extLst>
          </p:cNvPr>
          <p:cNvSpPr/>
          <p:nvPr/>
        </p:nvSpPr>
        <p:spPr>
          <a:xfrm>
            <a:off x="1488388" y="4014301"/>
            <a:ext cx="9231087" cy="2431435"/>
          </a:xfrm>
          <a:prstGeom prst="rect">
            <a:avLst/>
          </a:prstGeom>
        </p:spPr>
        <p:txBody>
          <a:bodyPr wrap="square">
            <a:spAutoFit/>
          </a:bodyPr>
          <a:lstStyle/>
          <a:p>
            <a:r>
              <a:rPr lang="en-US" sz="2400" dirty="0">
                <a:latin typeface="Tw Cen MT" panose="020B0602020104020603" pitchFamily="34" charset="0"/>
              </a:rPr>
              <a:t>4. We </a:t>
            </a:r>
            <a:r>
              <a:rPr lang="en-US" sz="2400" b="1" dirty="0">
                <a:latin typeface="Tw Cen MT" panose="020B0602020104020603" pitchFamily="34" charset="0"/>
              </a:rPr>
              <a:t>still do not </a:t>
            </a:r>
            <a:r>
              <a:rPr lang="en-US" sz="2400" dirty="0">
                <a:latin typeface="Tw Cen MT" panose="020B0602020104020603" pitchFamily="34" charset="0"/>
              </a:rPr>
              <a:t>have the capacity to </a:t>
            </a:r>
            <a:r>
              <a:rPr lang="en-US" sz="2400" b="1" dirty="0">
                <a:latin typeface="Tw Cen MT" panose="020B0602020104020603" pitchFamily="34" charset="0"/>
              </a:rPr>
              <a:t>replicate a spiritual body</a:t>
            </a:r>
            <a:r>
              <a:rPr lang="en-US" sz="2400" dirty="0">
                <a:latin typeface="Tw Cen MT" panose="020B0602020104020603" pitchFamily="34" charset="0"/>
              </a:rPr>
              <a:t>, </a:t>
            </a:r>
            <a:br>
              <a:rPr lang="en-US" sz="2400" dirty="0">
                <a:latin typeface="Tw Cen MT" panose="020B0602020104020603" pitchFamily="34" charset="0"/>
              </a:rPr>
            </a:br>
            <a:r>
              <a:rPr lang="en-US" sz="2400" dirty="0">
                <a:latin typeface="Tw Cen MT" panose="020B0602020104020603" pitchFamily="34" charset="0"/>
              </a:rPr>
              <a:t>and no one prior to the late twentieth century could have </a:t>
            </a:r>
            <a:r>
              <a:rPr lang="en-US" sz="2400" b="1" dirty="0">
                <a:latin typeface="Tw Cen MT" panose="020B0602020104020603" pitchFamily="34" charset="0"/>
              </a:rPr>
              <a:t>known</a:t>
            </a:r>
            <a:r>
              <a:rPr lang="en-US" sz="2400" dirty="0">
                <a:latin typeface="Tw Cen MT" panose="020B0602020104020603" pitchFamily="34" charset="0"/>
              </a:rPr>
              <a:t> about it, </a:t>
            </a:r>
          </a:p>
          <a:p>
            <a:br>
              <a:rPr lang="en-US" sz="800" dirty="0">
                <a:latin typeface="Tw Cen MT" panose="020B0602020104020603" pitchFamily="34" charset="0"/>
              </a:rPr>
            </a:br>
            <a:r>
              <a:rPr lang="en-US" sz="2400" dirty="0">
                <a:latin typeface="Tw Cen MT" panose="020B0602020104020603" pitchFamily="34" charset="0"/>
              </a:rPr>
              <a:t>because it requires a digital image analyzer </a:t>
            </a:r>
            <a:br>
              <a:rPr lang="en-US" sz="2400" dirty="0">
                <a:latin typeface="Tw Cen MT" panose="020B0602020104020603" pitchFamily="34" charset="0"/>
              </a:rPr>
            </a:br>
            <a:r>
              <a:rPr lang="en-US" sz="2400" dirty="0">
                <a:latin typeface="Tw Cen MT" panose="020B0602020104020603" pitchFamily="34" charset="0"/>
              </a:rPr>
              <a:t>to discern the segmented three-dimensional information </a:t>
            </a:r>
            <a:br>
              <a:rPr lang="en-US" sz="2400" dirty="0">
                <a:latin typeface="Tw Cen MT" panose="020B0602020104020603" pitchFamily="34" charset="0"/>
              </a:rPr>
            </a:br>
            <a:r>
              <a:rPr lang="en-US" sz="2400" dirty="0">
                <a:latin typeface="Tw Cen MT" panose="020B0602020104020603" pitchFamily="34" charset="0"/>
              </a:rPr>
              <a:t>on the image of the Shroud—</a:t>
            </a:r>
          </a:p>
          <a:p>
            <a:r>
              <a:rPr lang="en-US" sz="2400" dirty="0">
                <a:latin typeface="Tw Cen MT" panose="020B0602020104020603" pitchFamily="34" charset="0"/>
              </a:rPr>
              <a:t>quite beyond a medieval forger.</a:t>
            </a:r>
          </a:p>
        </p:txBody>
      </p:sp>
    </p:spTree>
    <p:extLst>
      <p:ext uri="{BB962C8B-B14F-4D97-AF65-F5344CB8AC3E}">
        <p14:creationId xmlns:p14="http://schemas.microsoft.com/office/powerpoint/2010/main" val="33028156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descr="Picture 6">
            <a:extLst>
              <a:ext uri="{FF2B5EF4-FFF2-40B4-BE49-F238E27FC236}">
                <a16:creationId xmlns:a16="http://schemas.microsoft.com/office/drawing/2014/main" id="{43F62025-1AF8-449E-91A6-EA4FDF2F8D0A}"/>
              </a:ext>
            </a:extLst>
          </p:cNvPr>
          <p:cNvPicPr>
            <a:picLocks noChangeAspect="1"/>
          </p:cNvPicPr>
          <p:nvPr/>
        </p:nvPicPr>
        <p:blipFill>
          <a:blip r:embed="rId3">
            <a:duotone>
              <a:schemeClr val="bg2">
                <a:shade val="45000"/>
                <a:satMod val="135000"/>
              </a:schemeClr>
              <a:prstClr val="white"/>
            </a:duotone>
            <a:alphaModFix amt="36000"/>
          </a:blip>
          <a:stretch>
            <a:fillRect/>
          </a:stretch>
        </p:blipFill>
        <p:spPr>
          <a:xfrm>
            <a:off x="0" y="-1656"/>
            <a:ext cx="12192000" cy="6870731"/>
          </a:xfrm>
          <a:prstGeom prst="rect">
            <a:avLst/>
          </a:prstGeom>
          <a:solidFill>
            <a:srgbClr val="E7A2A3">
              <a:alpha val="34000"/>
            </a:srgbClr>
          </a:solidFill>
          <a:ln w="12700">
            <a:miter lim="400000"/>
          </a:ln>
        </p:spPr>
      </p:pic>
      <p:sp>
        <p:nvSpPr>
          <p:cNvPr id="3" name="Rectangle 2">
            <a:extLst>
              <a:ext uri="{FF2B5EF4-FFF2-40B4-BE49-F238E27FC236}">
                <a16:creationId xmlns:a16="http://schemas.microsoft.com/office/drawing/2014/main" id="{D627048E-74BD-41BC-B0E8-A993FE1A3C93}"/>
              </a:ext>
            </a:extLst>
          </p:cNvPr>
          <p:cNvSpPr/>
          <p:nvPr/>
        </p:nvSpPr>
        <p:spPr>
          <a:xfrm>
            <a:off x="0" y="0"/>
            <a:ext cx="12192000" cy="6858000"/>
          </a:xfrm>
          <a:prstGeom prst="rect">
            <a:avLst/>
          </a:prstGeom>
          <a:solidFill>
            <a:srgbClr val="92D050">
              <a:alpha val="7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F529632A-0C8B-4DCD-9B28-F8EC74D2F523}"/>
              </a:ext>
            </a:extLst>
          </p:cNvPr>
          <p:cNvSpPr/>
          <p:nvPr/>
        </p:nvSpPr>
        <p:spPr>
          <a:xfrm>
            <a:off x="1976557" y="3538615"/>
            <a:ext cx="8316841" cy="3539430"/>
          </a:xfrm>
          <a:prstGeom prst="rect">
            <a:avLst/>
          </a:prstGeom>
        </p:spPr>
        <p:txBody>
          <a:bodyPr wrap="square">
            <a:spAutoFit/>
          </a:bodyPr>
          <a:lstStyle/>
          <a:p>
            <a:r>
              <a:rPr lang="en-US" sz="2800" dirty="0">
                <a:latin typeface="Tw Cen MT" panose="020B0602020104020603" pitchFamily="34" charset="0"/>
              </a:rPr>
              <a:t>The </a:t>
            </a:r>
            <a:r>
              <a:rPr lang="en-US" sz="2800" b="1" dirty="0">
                <a:latin typeface="Tw Cen MT" panose="020B0602020104020603" pitchFamily="34" charset="0"/>
              </a:rPr>
              <a:t>Shroud of Turin </a:t>
            </a:r>
            <a:r>
              <a:rPr lang="en-US" sz="2800" dirty="0">
                <a:latin typeface="Tw Cen MT" panose="020B0602020104020603" pitchFamily="34" charset="0"/>
              </a:rPr>
              <a:t>is a linen cloth with unique characteristics common for a </a:t>
            </a:r>
            <a:r>
              <a:rPr lang="en-US" sz="2800" b="1" dirty="0">
                <a:latin typeface="Tw Cen MT" panose="020B0602020104020603" pitchFamily="34" charset="0"/>
              </a:rPr>
              <a:t>1</a:t>
            </a:r>
            <a:r>
              <a:rPr lang="en-US" sz="2800" b="1" baseline="30000" dirty="0">
                <a:latin typeface="Tw Cen MT" panose="020B0602020104020603" pitchFamily="34" charset="0"/>
              </a:rPr>
              <a:t>st</a:t>
            </a:r>
            <a:r>
              <a:rPr lang="en-US" sz="2800" b="1" dirty="0">
                <a:latin typeface="Tw Cen MT" panose="020B0602020104020603" pitchFamily="34" charset="0"/>
              </a:rPr>
              <a:t> century burial shroud </a:t>
            </a:r>
            <a:r>
              <a:rPr lang="en-US" sz="2800" dirty="0">
                <a:latin typeface="Tw Cen MT" panose="020B0602020104020603" pitchFamily="34" charset="0"/>
              </a:rPr>
              <a:t>based on Jewish custom and laws:</a:t>
            </a:r>
          </a:p>
          <a:p>
            <a:pPr marL="457200" indent="-457200">
              <a:buFontTx/>
              <a:buChar char="-"/>
            </a:pPr>
            <a:r>
              <a:rPr lang="en-US" sz="2800" dirty="0">
                <a:latin typeface="Tw Cen MT" panose="020B0602020104020603" pitchFamily="34" charset="0"/>
              </a:rPr>
              <a:t>Dimensions: 4 by 2 cubits (roughly 14 by 3.5 feet)</a:t>
            </a:r>
          </a:p>
          <a:p>
            <a:pPr marL="457200" indent="-457200">
              <a:buFontTx/>
              <a:buChar char="-"/>
            </a:pPr>
            <a:r>
              <a:rPr lang="en-US" sz="2800" dirty="0">
                <a:latin typeface="Tw Cen MT" panose="020B0602020104020603" pitchFamily="34" charset="0"/>
              </a:rPr>
              <a:t>3:1 herringbone patterns </a:t>
            </a:r>
          </a:p>
          <a:p>
            <a:pPr marL="457200" indent="-457200">
              <a:buFontTx/>
              <a:buChar char="-"/>
            </a:pPr>
            <a:r>
              <a:rPr lang="en-US" sz="2800" dirty="0">
                <a:latin typeface="Tw Cen MT" panose="020B0602020104020603" pitchFamily="34" charset="0"/>
              </a:rPr>
              <a:t>“fault” consistent with practiced production techniques</a:t>
            </a:r>
          </a:p>
          <a:p>
            <a:pPr marL="457200" indent="-457200">
              <a:buFontTx/>
              <a:buChar char="-"/>
            </a:pPr>
            <a:r>
              <a:rPr lang="en-US" sz="2800" dirty="0">
                <a:latin typeface="Tw Cen MT" panose="020B0602020104020603" pitchFamily="34" charset="0"/>
              </a:rPr>
              <a:t>fibers made from lignin (lignocellulose) </a:t>
            </a:r>
          </a:p>
          <a:p>
            <a:endParaRPr lang="en-US" sz="2800" dirty="0">
              <a:latin typeface="Tw Cen MT" panose="020B0602020104020603" pitchFamily="34" charset="0"/>
            </a:endParaRPr>
          </a:p>
        </p:txBody>
      </p:sp>
      <p:sp>
        <p:nvSpPr>
          <p:cNvPr id="8" name="Rectangle 7">
            <a:extLst>
              <a:ext uri="{FF2B5EF4-FFF2-40B4-BE49-F238E27FC236}">
                <a16:creationId xmlns:a16="http://schemas.microsoft.com/office/drawing/2014/main" id="{0A41EBB6-E7A3-4E9F-8824-60A550361B7D}"/>
              </a:ext>
            </a:extLst>
          </p:cNvPr>
          <p:cNvSpPr/>
          <p:nvPr/>
        </p:nvSpPr>
        <p:spPr>
          <a:xfrm>
            <a:off x="3814222" y="478899"/>
            <a:ext cx="4563557" cy="646331"/>
          </a:xfrm>
          <a:prstGeom prst="rect">
            <a:avLst/>
          </a:prstGeom>
        </p:spPr>
        <p:txBody>
          <a:bodyPr wrap="none">
            <a:spAutoFit/>
          </a:bodyPr>
          <a:lstStyle/>
          <a:p>
            <a:r>
              <a:rPr lang="en-US" sz="3600" dirty="0">
                <a:latin typeface="Tw Cen MT" panose="020B0602020104020603" pitchFamily="34" charset="0"/>
              </a:rPr>
              <a:t>So what is the Shroud? </a:t>
            </a:r>
          </a:p>
        </p:txBody>
      </p:sp>
      <p:pic>
        <p:nvPicPr>
          <p:cNvPr id="10" name="Picture 9" hidden="1">
            <a:extLst>
              <a:ext uri="{FF2B5EF4-FFF2-40B4-BE49-F238E27FC236}">
                <a16:creationId xmlns:a16="http://schemas.microsoft.com/office/drawing/2014/main" id="{B2B685C5-5FBD-4AAA-A273-C8A2F5664D3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6200000">
            <a:off x="8584286" y="2079002"/>
            <a:ext cx="3908571" cy="2918571"/>
          </a:xfrm>
          <a:prstGeom prst="rect">
            <a:avLst/>
          </a:prstGeom>
        </p:spPr>
      </p:pic>
      <p:pic>
        <p:nvPicPr>
          <p:cNvPr id="12" name="Picture 11" hidden="1">
            <a:extLst>
              <a:ext uri="{FF2B5EF4-FFF2-40B4-BE49-F238E27FC236}">
                <a16:creationId xmlns:a16="http://schemas.microsoft.com/office/drawing/2014/main" id="{81E93749-C5D8-4A5E-AE5A-034C8401F04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2040" y="420241"/>
            <a:ext cx="1657171" cy="6285356"/>
          </a:xfrm>
          <a:prstGeom prst="rect">
            <a:avLst/>
          </a:prstGeom>
        </p:spPr>
      </p:pic>
      <p:pic>
        <p:nvPicPr>
          <p:cNvPr id="14" name="Picture 13">
            <a:extLst>
              <a:ext uri="{FF2B5EF4-FFF2-40B4-BE49-F238E27FC236}">
                <a16:creationId xmlns:a16="http://schemas.microsoft.com/office/drawing/2014/main" id="{0A242716-4326-4380-99B5-A5714934365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76557" y="1125230"/>
            <a:ext cx="8316841" cy="2197510"/>
          </a:xfrm>
          <a:prstGeom prst="rect">
            <a:avLst/>
          </a:prstGeom>
        </p:spPr>
      </p:pic>
    </p:spTree>
    <p:extLst>
      <p:ext uri="{BB962C8B-B14F-4D97-AF65-F5344CB8AC3E}">
        <p14:creationId xmlns:p14="http://schemas.microsoft.com/office/powerpoint/2010/main" val="20691147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descr="Picture 6">
            <a:extLst>
              <a:ext uri="{FF2B5EF4-FFF2-40B4-BE49-F238E27FC236}">
                <a16:creationId xmlns:a16="http://schemas.microsoft.com/office/drawing/2014/main" id="{43F62025-1AF8-449E-91A6-EA4FDF2F8D0A}"/>
              </a:ext>
            </a:extLst>
          </p:cNvPr>
          <p:cNvPicPr>
            <a:picLocks noChangeAspect="1"/>
          </p:cNvPicPr>
          <p:nvPr/>
        </p:nvPicPr>
        <p:blipFill>
          <a:blip r:embed="rId3">
            <a:duotone>
              <a:schemeClr val="bg2">
                <a:shade val="45000"/>
                <a:satMod val="135000"/>
              </a:schemeClr>
              <a:prstClr val="white"/>
            </a:duotone>
            <a:alphaModFix amt="36000"/>
          </a:blip>
          <a:stretch>
            <a:fillRect/>
          </a:stretch>
        </p:blipFill>
        <p:spPr>
          <a:xfrm>
            <a:off x="0" y="-1656"/>
            <a:ext cx="12192000" cy="6870731"/>
          </a:xfrm>
          <a:prstGeom prst="rect">
            <a:avLst/>
          </a:prstGeom>
          <a:solidFill>
            <a:srgbClr val="E7A2A3">
              <a:alpha val="34000"/>
            </a:srgbClr>
          </a:solidFill>
          <a:ln w="12700">
            <a:miter lim="400000"/>
          </a:ln>
        </p:spPr>
      </p:pic>
      <p:sp>
        <p:nvSpPr>
          <p:cNvPr id="3" name="Rectangle 2">
            <a:extLst>
              <a:ext uri="{FF2B5EF4-FFF2-40B4-BE49-F238E27FC236}">
                <a16:creationId xmlns:a16="http://schemas.microsoft.com/office/drawing/2014/main" id="{D627048E-74BD-41BC-B0E8-A993FE1A3C93}"/>
              </a:ext>
            </a:extLst>
          </p:cNvPr>
          <p:cNvSpPr/>
          <p:nvPr/>
        </p:nvSpPr>
        <p:spPr>
          <a:xfrm>
            <a:off x="0" y="0"/>
            <a:ext cx="12192000" cy="6858000"/>
          </a:xfrm>
          <a:prstGeom prst="rect">
            <a:avLst/>
          </a:prstGeom>
          <a:solidFill>
            <a:srgbClr val="92D050">
              <a:alpha val="7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a:extLst>
              <a:ext uri="{FF2B5EF4-FFF2-40B4-BE49-F238E27FC236}">
                <a16:creationId xmlns:a16="http://schemas.microsoft.com/office/drawing/2014/main" id="{8BDFD2C4-E953-490C-8917-DE01DDDFE414}"/>
              </a:ext>
            </a:extLst>
          </p:cNvPr>
          <p:cNvPicPr>
            <a:picLocks noChangeAspect="1"/>
          </p:cNvPicPr>
          <p:nvPr/>
        </p:nvPicPr>
        <p:blipFill rotWithShape="1">
          <a:blip r:embed="rId4">
            <a:extLst>
              <a:ext uri="{28A0092B-C50C-407E-A947-70E740481C1C}">
                <a14:useLocalDpi xmlns:a14="http://schemas.microsoft.com/office/drawing/2010/main" val="0"/>
              </a:ext>
            </a:extLst>
          </a:blip>
          <a:srcRect l="9000" t="7668" r="8560" b="18225"/>
          <a:stretch/>
        </p:blipFill>
        <p:spPr>
          <a:xfrm flipH="1">
            <a:off x="6106885" y="-1881"/>
            <a:ext cx="6079829" cy="6855046"/>
          </a:xfrm>
          <a:prstGeom prst="rect">
            <a:avLst/>
          </a:prstGeom>
          <a:effectLst/>
        </p:spPr>
      </p:pic>
      <p:pic>
        <p:nvPicPr>
          <p:cNvPr id="12" name="Picture 11">
            <a:extLst>
              <a:ext uri="{FF2B5EF4-FFF2-40B4-BE49-F238E27FC236}">
                <a16:creationId xmlns:a16="http://schemas.microsoft.com/office/drawing/2014/main" id="{67D8BC97-FC17-413F-AD61-C8DB28C205ED}"/>
              </a:ext>
            </a:extLst>
          </p:cNvPr>
          <p:cNvPicPr>
            <a:picLocks noChangeAspect="1"/>
          </p:cNvPicPr>
          <p:nvPr/>
        </p:nvPicPr>
        <p:blipFill rotWithShape="1">
          <a:blip r:embed="rId5">
            <a:extLst>
              <a:ext uri="{28A0092B-C50C-407E-A947-70E740481C1C}">
                <a14:useLocalDpi xmlns:a14="http://schemas.microsoft.com/office/drawing/2010/main" val="0"/>
              </a:ext>
            </a:extLst>
          </a:blip>
          <a:srcRect l="10783" t="52277" r="340" b="18981"/>
          <a:stretch/>
        </p:blipFill>
        <p:spPr>
          <a:xfrm>
            <a:off x="-69409" y="4385"/>
            <a:ext cx="6176293" cy="6864915"/>
          </a:xfrm>
          <a:prstGeom prst="rect">
            <a:avLst/>
          </a:prstGeom>
          <a:effectLst/>
        </p:spPr>
      </p:pic>
      <p:sp>
        <p:nvSpPr>
          <p:cNvPr id="14" name="Rectangle 13">
            <a:extLst>
              <a:ext uri="{FF2B5EF4-FFF2-40B4-BE49-F238E27FC236}">
                <a16:creationId xmlns:a16="http://schemas.microsoft.com/office/drawing/2014/main" id="{134162D3-8B76-4C6D-BA55-8F4FB8DF7ADA}"/>
              </a:ext>
            </a:extLst>
          </p:cNvPr>
          <p:cNvSpPr/>
          <p:nvPr/>
        </p:nvSpPr>
        <p:spPr>
          <a:xfrm>
            <a:off x="3547960" y="2749240"/>
            <a:ext cx="5096080" cy="2441885"/>
          </a:xfrm>
          <a:prstGeom prst="rect">
            <a:avLst/>
          </a:prstGeom>
          <a:solidFill>
            <a:srgbClr val="110F0F">
              <a:alpha val="7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C30EF0B7-4E71-40A5-BAD0-E2EAFC68ECA9}"/>
              </a:ext>
            </a:extLst>
          </p:cNvPr>
          <p:cNvSpPr/>
          <p:nvPr/>
        </p:nvSpPr>
        <p:spPr>
          <a:xfrm>
            <a:off x="3908453" y="910202"/>
            <a:ext cx="4264911" cy="1027493"/>
          </a:xfrm>
          <a:prstGeom prst="rect">
            <a:avLst/>
          </a:prstGeom>
          <a:solidFill>
            <a:srgbClr val="110F0F">
              <a:alpha val="7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12BF39BF-EBCE-402B-A715-3C6594498F3F}"/>
              </a:ext>
            </a:extLst>
          </p:cNvPr>
          <p:cNvSpPr/>
          <p:nvPr/>
        </p:nvSpPr>
        <p:spPr>
          <a:xfrm>
            <a:off x="3504418" y="2789538"/>
            <a:ext cx="5183165" cy="2677656"/>
          </a:xfrm>
          <a:prstGeom prst="rect">
            <a:avLst/>
          </a:prstGeom>
        </p:spPr>
        <p:txBody>
          <a:bodyPr wrap="square">
            <a:spAutoFit/>
          </a:bodyPr>
          <a:lstStyle/>
          <a:p>
            <a:pPr algn="ctr"/>
            <a:r>
              <a:rPr lang="en-US" sz="2400" dirty="0">
                <a:solidFill>
                  <a:schemeClr val="bg1">
                    <a:lumMod val="85000"/>
                  </a:schemeClr>
                </a:solidFill>
                <a:latin typeface="Tw Cen MT" panose="020B0602020104020603" pitchFamily="34" charset="0"/>
              </a:rPr>
              <a:t>The odds of this burial Shroud</a:t>
            </a:r>
            <a:br>
              <a:rPr lang="en-US" sz="2400" dirty="0">
                <a:solidFill>
                  <a:schemeClr val="bg1">
                    <a:lumMod val="85000"/>
                  </a:schemeClr>
                </a:solidFill>
                <a:latin typeface="Tw Cen MT" panose="020B0602020104020603" pitchFamily="34" charset="0"/>
              </a:rPr>
            </a:br>
            <a:r>
              <a:rPr lang="en-US" sz="2400" dirty="0">
                <a:solidFill>
                  <a:schemeClr val="bg1">
                    <a:lumMod val="85000"/>
                  </a:schemeClr>
                </a:solidFill>
                <a:latin typeface="Tw Cen MT" panose="020B0602020104020603" pitchFamily="34" charset="0"/>
              </a:rPr>
              <a:t>—with the </a:t>
            </a:r>
            <a:r>
              <a:rPr lang="en-US" sz="2400" b="1" dirty="0">
                <a:solidFill>
                  <a:schemeClr val="bg1">
                    <a:lumMod val="85000"/>
                  </a:schemeClr>
                </a:solidFill>
                <a:latin typeface="Tw Cen MT" panose="020B0602020104020603" pitchFamily="34" charset="0"/>
              </a:rPr>
              <a:t>distinct features </a:t>
            </a:r>
            <a:r>
              <a:rPr lang="en-US" sz="2400" dirty="0">
                <a:solidFill>
                  <a:schemeClr val="bg1">
                    <a:lumMod val="85000"/>
                  </a:schemeClr>
                </a:solidFill>
                <a:latin typeface="Tw Cen MT" panose="020B0602020104020603" pitchFamily="34" charset="0"/>
              </a:rPr>
              <a:t>of Jesus’ crucifixion and resurrection—</a:t>
            </a:r>
            <a:br>
              <a:rPr lang="en-US" sz="2400" dirty="0">
                <a:solidFill>
                  <a:schemeClr val="bg1">
                    <a:lumMod val="85000"/>
                  </a:schemeClr>
                </a:solidFill>
                <a:latin typeface="Tw Cen MT" panose="020B0602020104020603" pitchFamily="34" charset="0"/>
              </a:rPr>
            </a:br>
            <a:r>
              <a:rPr lang="en-US" sz="2400" dirty="0">
                <a:solidFill>
                  <a:schemeClr val="bg1">
                    <a:lumMod val="85000"/>
                  </a:schemeClr>
                </a:solidFill>
                <a:latin typeface="Tw Cen MT" panose="020B0602020104020603" pitchFamily="34" charset="0"/>
              </a:rPr>
              <a:t>being anyone's but Jesus’ </a:t>
            </a:r>
            <a:br>
              <a:rPr lang="en-US" sz="2400" dirty="0">
                <a:solidFill>
                  <a:schemeClr val="bg1">
                    <a:lumMod val="85000"/>
                  </a:schemeClr>
                </a:solidFill>
                <a:latin typeface="Tw Cen MT" panose="020B0602020104020603" pitchFamily="34" charset="0"/>
              </a:rPr>
            </a:br>
            <a:r>
              <a:rPr lang="en-US" sz="2400" dirty="0">
                <a:solidFill>
                  <a:schemeClr val="bg1">
                    <a:lumMod val="85000"/>
                  </a:schemeClr>
                </a:solidFill>
                <a:latin typeface="Tw Cen MT" panose="020B0602020104020603" pitchFamily="34" charset="0"/>
              </a:rPr>
              <a:t>is </a:t>
            </a:r>
            <a:r>
              <a:rPr lang="en-US" sz="2400" b="1" dirty="0">
                <a:solidFill>
                  <a:schemeClr val="bg1">
                    <a:lumMod val="85000"/>
                  </a:schemeClr>
                </a:solidFill>
                <a:latin typeface="Tw Cen MT" panose="020B0602020104020603" pitchFamily="34" charset="0"/>
              </a:rPr>
              <a:t>very remote</a:t>
            </a:r>
            <a:r>
              <a:rPr lang="en-US" sz="2400" dirty="0">
                <a:solidFill>
                  <a:schemeClr val="bg1">
                    <a:lumMod val="85000"/>
                  </a:schemeClr>
                </a:solidFill>
                <a:latin typeface="Tw Cen MT" panose="020B0602020104020603" pitchFamily="34" charset="0"/>
              </a:rPr>
              <a:t>.</a:t>
            </a:r>
          </a:p>
          <a:p>
            <a:pPr algn="ctr"/>
            <a:r>
              <a:rPr lang="en-US" sz="2400" dirty="0">
                <a:solidFill>
                  <a:schemeClr val="bg1">
                    <a:lumMod val="85000"/>
                  </a:schemeClr>
                </a:solidFill>
                <a:latin typeface="Tw Cen MT" panose="020B0602020104020603" pitchFamily="34" charset="0"/>
              </a:rPr>
              <a:t> </a:t>
            </a:r>
            <a:br>
              <a:rPr lang="en-US" sz="2400" dirty="0">
                <a:solidFill>
                  <a:schemeClr val="bg1">
                    <a:lumMod val="85000"/>
                  </a:schemeClr>
                </a:solidFill>
                <a:latin typeface="Tw Cen MT" panose="020B0602020104020603" pitchFamily="34" charset="0"/>
              </a:rPr>
            </a:br>
            <a:endParaRPr lang="en-US" sz="2400" dirty="0">
              <a:solidFill>
                <a:schemeClr val="bg1">
                  <a:lumMod val="85000"/>
                </a:schemeClr>
              </a:solidFill>
              <a:latin typeface="Tw Cen MT" panose="020B0602020104020603" pitchFamily="34" charset="0"/>
            </a:endParaRPr>
          </a:p>
        </p:txBody>
      </p:sp>
      <p:sp>
        <p:nvSpPr>
          <p:cNvPr id="8" name="Rectangle 7">
            <a:extLst>
              <a:ext uri="{FF2B5EF4-FFF2-40B4-BE49-F238E27FC236}">
                <a16:creationId xmlns:a16="http://schemas.microsoft.com/office/drawing/2014/main" id="{7692A1C1-ABE0-44F1-B5F5-85885C76A94D}"/>
              </a:ext>
            </a:extLst>
          </p:cNvPr>
          <p:cNvSpPr/>
          <p:nvPr/>
        </p:nvSpPr>
        <p:spPr>
          <a:xfrm>
            <a:off x="4018637" y="860477"/>
            <a:ext cx="4154727" cy="1077218"/>
          </a:xfrm>
          <a:prstGeom prst="rect">
            <a:avLst/>
          </a:prstGeom>
        </p:spPr>
        <p:txBody>
          <a:bodyPr wrap="none">
            <a:spAutoFit/>
          </a:bodyPr>
          <a:lstStyle/>
          <a:p>
            <a:pPr algn="ctr"/>
            <a:r>
              <a:rPr lang="en-US" sz="3200" dirty="0">
                <a:solidFill>
                  <a:schemeClr val="bg1">
                    <a:lumMod val="85000"/>
                  </a:schemeClr>
                </a:solidFill>
                <a:latin typeface="Tw Cen MT" panose="020B0602020104020603" pitchFamily="34" charset="0"/>
              </a:rPr>
              <a:t>Is the Shroud </a:t>
            </a:r>
            <a:br>
              <a:rPr lang="en-US" sz="3200" dirty="0">
                <a:solidFill>
                  <a:schemeClr val="bg1">
                    <a:lumMod val="85000"/>
                  </a:schemeClr>
                </a:solidFill>
                <a:latin typeface="Tw Cen MT" panose="020B0602020104020603" pitchFamily="34" charset="0"/>
              </a:rPr>
            </a:br>
            <a:r>
              <a:rPr lang="en-US" sz="3200" dirty="0">
                <a:solidFill>
                  <a:schemeClr val="bg1">
                    <a:lumMod val="85000"/>
                  </a:schemeClr>
                </a:solidFill>
                <a:latin typeface="Tw Cen MT" panose="020B0602020104020603" pitchFamily="34" charset="0"/>
              </a:rPr>
              <a:t>the burial cloth of Jesus?</a:t>
            </a:r>
          </a:p>
        </p:txBody>
      </p:sp>
    </p:spTree>
    <p:extLst>
      <p:ext uri="{BB962C8B-B14F-4D97-AF65-F5344CB8AC3E}">
        <p14:creationId xmlns:p14="http://schemas.microsoft.com/office/powerpoint/2010/main" val="125950717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56FA71C-60BE-48A4-8599-DA609F9828C2}"/>
              </a:ext>
            </a:extLst>
          </p:cNvPr>
          <p:cNvSpPr/>
          <p:nvPr/>
        </p:nvSpPr>
        <p:spPr>
          <a:xfrm>
            <a:off x="0" y="0"/>
            <a:ext cx="12192000" cy="6858000"/>
          </a:xfrm>
          <a:prstGeom prst="rect">
            <a:avLst/>
          </a:prstGeom>
          <a:solidFill>
            <a:srgbClr val="92D050">
              <a:alpha val="7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188E4799-BB02-4828-B757-2E281B5D2933}"/>
              </a:ext>
            </a:extLst>
          </p:cNvPr>
          <p:cNvPicPr>
            <a:picLocks noChangeAspect="1"/>
          </p:cNvPicPr>
          <p:nvPr/>
        </p:nvPicPr>
        <p:blipFill rotWithShape="1">
          <a:blip r:embed="rId2">
            <a:extLst>
              <a:ext uri="{28A0092B-C50C-407E-A947-70E740481C1C}">
                <a14:useLocalDpi xmlns:a14="http://schemas.microsoft.com/office/drawing/2010/main" val="0"/>
              </a:ext>
            </a:extLst>
          </a:blip>
          <a:srcRect b="51445"/>
          <a:stretch/>
        </p:blipFill>
        <p:spPr>
          <a:xfrm>
            <a:off x="7073055" y="-11291"/>
            <a:ext cx="5118945" cy="6835117"/>
          </a:xfrm>
          <a:prstGeom prst="rect">
            <a:avLst/>
          </a:prstGeom>
        </p:spPr>
      </p:pic>
      <p:sp>
        <p:nvSpPr>
          <p:cNvPr id="2" name="TextBox 1">
            <a:extLst>
              <a:ext uri="{FF2B5EF4-FFF2-40B4-BE49-F238E27FC236}">
                <a16:creationId xmlns:a16="http://schemas.microsoft.com/office/drawing/2014/main" id="{2D0661C0-A767-49C1-BEF0-DD5B68FB56CB}"/>
              </a:ext>
            </a:extLst>
          </p:cNvPr>
          <p:cNvSpPr txBox="1"/>
          <p:nvPr/>
        </p:nvSpPr>
        <p:spPr>
          <a:xfrm>
            <a:off x="327649" y="1563077"/>
            <a:ext cx="6595666" cy="2677656"/>
          </a:xfrm>
          <a:prstGeom prst="rect">
            <a:avLst/>
          </a:prstGeom>
          <a:noFill/>
        </p:spPr>
        <p:txBody>
          <a:bodyPr wrap="square" rtlCol="0">
            <a:spAutoFit/>
          </a:bodyPr>
          <a:lstStyle/>
          <a:p>
            <a:r>
              <a:rPr lang="en-US" sz="2800" b="0" i="0" dirty="0">
                <a:solidFill>
                  <a:srgbClr val="373A3C"/>
                </a:solidFill>
                <a:effectLst/>
                <a:latin typeface="Nunito Sans"/>
              </a:rPr>
              <a:t>“Before the Shroud, the intense and agonizing image of an unspeakable torment, I wish to thank the Lord for this unique gift, which asks for the believer's loving attention and complete willingness to follow the Lord.”</a:t>
            </a:r>
            <a:endParaRPr lang="en-US" sz="2800" dirty="0"/>
          </a:p>
        </p:txBody>
      </p:sp>
      <p:sp>
        <p:nvSpPr>
          <p:cNvPr id="3" name="TextBox 2">
            <a:extLst>
              <a:ext uri="{FF2B5EF4-FFF2-40B4-BE49-F238E27FC236}">
                <a16:creationId xmlns:a16="http://schemas.microsoft.com/office/drawing/2014/main" id="{E7E8F50A-18DF-4837-9889-E6DB35998D57}"/>
              </a:ext>
            </a:extLst>
          </p:cNvPr>
          <p:cNvSpPr txBox="1"/>
          <p:nvPr/>
        </p:nvSpPr>
        <p:spPr>
          <a:xfrm>
            <a:off x="1894653" y="5157479"/>
            <a:ext cx="3461657" cy="646331"/>
          </a:xfrm>
          <a:prstGeom prst="rect">
            <a:avLst/>
          </a:prstGeom>
          <a:noFill/>
        </p:spPr>
        <p:txBody>
          <a:bodyPr wrap="square" rtlCol="0">
            <a:spAutoFit/>
          </a:bodyPr>
          <a:lstStyle/>
          <a:p>
            <a:r>
              <a:rPr lang="en-US" dirty="0"/>
              <a:t> Pope St. John Paul II during a Pastoral Visit to Turin in 1998</a:t>
            </a:r>
          </a:p>
        </p:txBody>
      </p:sp>
    </p:spTree>
    <p:extLst>
      <p:ext uri="{BB962C8B-B14F-4D97-AF65-F5344CB8AC3E}">
        <p14:creationId xmlns:p14="http://schemas.microsoft.com/office/powerpoint/2010/main" val="417319720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48EE61B-AEA8-42EF-A28B-6BE6CC587458}"/>
              </a:ext>
            </a:extLst>
          </p:cNvPr>
          <p:cNvPicPr>
            <a:picLocks noChangeAspect="1"/>
          </p:cNvPicPr>
          <p:nvPr/>
        </p:nvPicPr>
        <p:blipFill rotWithShape="1">
          <a:blip r:embed="rId3">
            <a:alphaModFix/>
            <a:extLst>
              <a:ext uri="{28A0092B-C50C-407E-A947-70E740481C1C}">
                <a14:useLocalDpi xmlns:a14="http://schemas.microsoft.com/office/drawing/2010/main" val="0"/>
              </a:ext>
            </a:extLst>
          </a:blip>
          <a:srcRect t="20744" r="20842" b="12467"/>
          <a:stretch/>
        </p:blipFill>
        <p:spPr>
          <a:xfrm>
            <a:off x="-2" y="-1"/>
            <a:ext cx="12192000" cy="6858000"/>
          </a:xfrm>
          <a:prstGeom prst="rect">
            <a:avLst/>
          </a:prstGeom>
        </p:spPr>
      </p:pic>
      <p:sp>
        <p:nvSpPr>
          <p:cNvPr id="5" name="Rectangle: Rounded Corners 4">
            <a:extLst>
              <a:ext uri="{FF2B5EF4-FFF2-40B4-BE49-F238E27FC236}">
                <a16:creationId xmlns:a16="http://schemas.microsoft.com/office/drawing/2014/main" id="{862EB9D9-8C06-492F-84A0-21A31D422068}"/>
              </a:ext>
            </a:extLst>
          </p:cNvPr>
          <p:cNvSpPr/>
          <p:nvPr/>
        </p:nvSpPr>
        <p:spPr>
          <a:xfrm>
            <a:off x="174172" y="2231571"/>
            <a:ext cx="11929944" cy="3657600"/>
          </a:xfrm>
          <a:prstGeom prst="roundRect">
            <a:avLst/>
          </a:prstGeom>
          <a:solidFill>
            <a:schemeClr val="accent6">
              <a:lumMod val="60000"/>
              <a:lumOff val="40000"/>
              <a:alpha val="86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EEE799D9-F098-4CCF-951E-1A564C157D1B}"/>
              </a:ext>
            </a:extLst>
          </p:cNvPr>
          <p:cNvSpPr/>
          <p:nvPr/>
        </p:nvSpPr>
        <p:spPr>
          <a:xfrm>
            <a:off x="761813" y="2605620"/>
            <a:ext cx="11256015" cy="3046988"/>
          </a:xfrm>
          <a:prstGeom prst="rect">
            <a:avLst/>
          </a:prstGeom>
        </p:spPr>
        <p:txBody>
          <a:bodyPr wrap="square">
            <a:spAutoFit/>
          </a:bodyPr>
          <a:lstStyle/>
          <a:p>
            <a:r>
              <a:rPr lang="en-US" sz="3200" dirty="0"/>
              <a:t>With the person beside you, </a:t>
            </a:r>
            <a:r>
              <a:rPr lang="en-US" sz="3200" b="1" dirty="0"/>
              <a:t>list</a:t>
            </a:r>
            <a:r>
              <a:rPr lang="en-US" sz="3200" dirty="0"/>
              <a:t> the four facts that point to the Shroud being the burial cloth of Christ.  </a:t>
            </a:r>
            <a:r>
              <a:rPr lang="en-US" sz="3200" b="1" dirty="0"/>
              <a:t>List</a:t>
            </a:r>
            <a:r>
              <a:rPr lang="en-US" sz="3200" dirty="0"/>
              <a:t> any evidence that might refute these facts and/or point to the Shroud not being the burial cloth of Christ.  </a:t>
            </a:r>
            <a:br>
              <a:rPr lang="en-US" sz="3200" dirty="0"/>
            </a:br>
            <a:r>
              <a:rPr lang="en-US" sz="3200" dirty="0"/>
              <a:t>We divide the class into 2 groups and </a:t>
            </a:r>
            <a:r>
              <a:rPr lang="en-US" sz="3200" b="1" dirty="0"/>
              <a:t>debate</a:t>
            </a:r>
            <a:r>
              <a:rPr lang="en-US" sz="3200" dirty="0"/>
              <a:t> the evidence for and against the Shroud being the burial cloth of Christ.</a:t>
            </a:r>
            <a:endParaRPr lang="en-US" sz="3200" dirty="0">
              <a:latin typeface="Tw Cen MT" panose="020B0602020104020603" pitchFamily="34" charset="0"/>
            </a:endParaRPr>
          </a:p>
        </p:txBody>
      </p:sp>
      <p:sp>
        <p:nvSpPr>
          <p:cNvPr id="8" name="TextBox 7">
            <a:extLst>
              <a:ext uri="{FF2B5EF4-FFF2-40B4-BE49-F238E27FC236}">
                <a16:creationId xmlns:a16="http://schemas.microsoft.com/office/drawing/2014/main" id="{3FAC6481-0943-455B-9213-E13E0532B339}"/>
              </a:ext>
            </a:extLst>
          </p:cNvPr>
          <p:cNvSpPr txBox="1"/>
          <p:nvPr/>
        </p:nvSpPr>
        <p:spPr>
          <a:xfrm>
            <a:off x="761813" y="1121217"/>
            <a:ext cx="2371162" cy="923330"/>
          </a:xfrm>
          <a:prstGeom prst="rect">
            <a:avLst/>
          </a:prstGeom>
          <a:noFill/>
        </p:spPr>
        <p:txBody>
          <a:bodyPr wrap="none" rtlCol="0">
            <a:spAutoFit/>
          </a:bodyPr>
          <a:lstStyle/>
          <a:p>
            <a:r>
              <a:rPr lang="en-US" sz="5400" b="1" dirty="0">
                <a:solidFill>
                  <a:schemeClr val="bg1"/>
                </a:solidFill>
              </a:rPr>
              <a:t>Activity</a:t>
            </a:r>
          </a:p>
        </p:txBody>
      </p:sp>
    </p:spTree>
    <p:extLst>
      <p:ext uri="{BB962C8B-B14F-4D97-AF65-F5344CB8AC3E}">
        <p14:creationId xmlns:p14="http://schemas.microsoft.com/office/powerpoint/2010/main" val="326640129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48EE61B-AEA8-42EF-A28B-6BE6CC587458}"/>
              </a:ext>
            </a:extLst>
          </p:cNvPr>
          <p:cNvPicPr>
            <a:picLocks noChangeAspect="1"/>
          </p:cNvPicPr>
          <p:nvPr/>
        </p:nvPicPr>
        <p:blipFill rotWithShape="1">
          <a:blip r:embed="rId3">
            <a:alphaModFix/>
            <a:extLst>
              <a:ext uri="{28A0092B-C50C-407E-A947-70E740481C1C}">
                <a14:useLocalDpi xmlns:a14="http://schemas.microsoft.com/office/drawing/2010/main" val="0"/>
              </a:ext>
            </a:extLst>
          </a:blip>
          <a:srcRect t="20744" r="20842" b="12467"/>
          <a:stretch/>
        </p:blipFill>
        <p:spPr>
          <a:xfrm>
            <a:off x="-2" y="-1"/>
            <a:ext cx="12192000" cy="6858000"/>
          </a:xfrm>
          <a:prstGeom prst="rect">
            <a:avLst/>
          </a:prstGeom>
        </p:spPr>
      </p:pic>
      <p:sp>
        <p:nvSpPr>
          <p:cNvPr id="5" name="Rectangle: Rounded Corners 4">
            <a:extLst>
              <a:ext uri="{FF2B5EF4-FFF2-40B4-BE49-F238E27FC236}">
                <a16:creationId xmlns:a16="http://schemas.microsoft.com/office/drawing/2014/main" id="{862EB9D9-8C06-492F-84A0-21A31D422068}"/>
              </a:ext>
            </a:extLst>
          </p:cNvPr>
          <p:cNvSpPr/>
          <p:nvPr/>
        </p:nvSpPr>
        <p:spPr>
          <a:xfrm>
            <a:off x="174172" y="2231571"/>
            <a:ext cx="11929944" cy="1903107"/>
          </a:xfrm>
          <a:prstGeom prst="roundRect">
            <a:avLst/>
          </a:prstGeom>
          <a:solidFill>
            <a:schemeClr val="accent6">
              <a:lumMod val="60000"/>
              <a:lumOff val="40000"/>
              <a:alpha val="86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EEE799D9-F098-4CCF-951E-1A564C157D1B}"/>
              </a:ext>
            </a:extLst>
          </p:cNvPr>
          <p:cNvSpPr/>
          <p:nvPr/>
        </p:nvSpPr>
        <p:spPr>
          <a:xfrm>
            <a:off x="761813" y="2605620"/>
            <a:ext cx="11256015" cy="1077218"/>
          </a:xfrm>
          <a:prstGeom prst="rect">
            <a:avLst/>
          </a:prstGeom>
        </p:spPr>
        <p:txBody>
          <a:bodyPr wrap="square">
            <a:spAutoFit/>
          </a:bodyPr>
          <a:lstStyle/>
          <a:p>
            <a:r>
              <a:rPr lang="en-US" sz="3200" dirty="0"/>
              <a:t>Please access and complete the </a:t>
            </a:r>
            <a:r>
              <a:rPr lang="en-US" sz="3200" dirty="0" err="1"/>
              <a:t>Edulastic</a:t>
            </a:r>
            <a:r>
              <a:rPr lang="en-US" sz="3200" dirty="0"/>
              <a:t> Assignment – Introduction to The Shroud of Turin</a:t>
            </a:r>
            <a:endParaRPr lang="en-US" sz="3200" dirty="0">
              <a:latin typeface="Tw Cen MT" panose="020B0602020104020603" pitchFamily="34" charset="0"/>
            </a:endParaRPr>
          </a:p>
        </p:txBody>
      </p:sp>
      <p:sp>
        <p:nvSpPr>
          <p:cNvPr id="8" name="TextBox 7">
            <a:extLst>
              <a:ext uri="{FF2B5EF4-FFF2-40B4-BE49-F238E27FC236}">
                <a16:creationId xmlns:a16="http://schemas.microsoft.com/office/drawing/2014/main" id="{3FAC6481-0943-455B-9213-E13E0532B339}"/>
              </a:ext>
            </a:extLst>
          </p:cNvPr>
          <p:cNvSpPr txBox="1"/>
          <p:nvPr/>
        </p:nvSpPr>
        <p:spPr>
          <a:xfrm>
            <a:off x="761813" y="1121217"/>
            <a:ext cx="6442085" cy="923330"/>
          </a:xfrm>
          <a:prstGeom prst="rect">
            <a:avLst/>
          </a:prstGeom>
          <a:noFill/>
        </p:spPr>
        <p:txBody>
          <a:bodyPr wrap="none" rtlCol="0">
            <a:spAutoFit/>
          </a:bodyPr>
          <a:lstStyle/>
          <a:p>
            <a:r>
              <a:rPr lang="en-US" sz="5400" b="1" dirty="0">
                <a:solidFill>
                  <a:schemeClr val="bg1"/>
                </a:solidFill>
              </a:rPr>
              <a:t>Your opinion matters!</a:t>
            </a:r>
          </a:p>
        </p:txBody>
      </p:sp>
    </p:spTree>
    <p:extLst>
      <p:ext uri="{BB962C8B-B14F-4D97-AF65-F5344CB8AC3E}">
        <p14:creationId xmlns:p14="http://schemas.microsoft.com/office/powerpoint/2010/main" val="168240629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hidden="1">
            <a:extLst>
              <a:ext uri="{FF2B5EF4-FFF2-40B4-BE49-F238E27FC236}">
                <a16:creationId xmlns:a16="http://schemas.microsoft.com/office/drawing/2014/main" id="{C4DA8C45-A4AA-4993-A468-DAB6B7A5F79E}"/>
              </a:ext>
            </a:extLst>
          </p:cNvPr>
          <p:cNvSpPr/>
          <p:nvPr/>
        </p:nvSpPr>
        <p:spPr>
          <a:xfrm>
            <a:off x="1524001" y="1239315"/>
            <a:ext cx="9144000" cy="2947479"/>
          </a:xfrm>
          <a:prstGeom prst="roundRect">
            <a:avLst/>
          </a:prstGeom>
          <a:solidFill>
            <a:schemeClr val="bg2">
              <a:lumMod val="75000"/>
              <a:alpha val="8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01F12328-9AC4-4456-B082-2F7D4DA7F2DB}"/>
              </a:ext>
            </a:extLst>
          </p:cNvPr>
          <p:cNvPicPr>
            <a:picLocks noChangeAspect="1"/>
          </p:cNvPicPr>
          <p:nvPr/>
        </p:nvPicPr>
        <p:blipFill rotWithShape="1">
          <a:blip r:embed="rId5">
            <a:extLst>
              <a:ext uri="{28A0092B-C50C-407E-A947-70E740481C1C}">
                <a14:useLocalDpi xmlns:a14="http://schemas.microsoft.com/office/drawing/2010/main" val="0"/>
              </a:ext>
            </a:extLst>
          </a:blip>
          <a:srcRect t="7834" b="7832"/>
          <a:stretch/>
        </p:blipFill>
        <p:spPr>
          <a:xfrm>
            <a:off x="-2" y="13252"/>
            <a:ext cx="12192002" cy="6857999"/>
          </a:xfrm>
          <a:prstGeom prst="rect">
            <a:avLst/>
          </a:prstGeom>
        </p:spPr>
      </p:pic>
      <p:pic>
        <p:nvPicPr>
          <p:cNvPr id="13" name="Picture 12">
            <a:extLst>
              <a:ext uri="{FF2B5EF4-FFF2-40B4-BE49-F238E27FC236}">
                <a16:creationId xmlns:a16="http://schemas.microsoft.com/office/drawing/2014/main" id="{6561A2DF-0E32-44C3-B1EC-6DA1F14341D0}"/>
              </a:ext>
            </a:extLst>
          </p:cNvPr>
          <p:cNvPicPr>
            <a:picLocks noChangeAspect="1"/>
          </p:cNvPicPr>
          <p:nvPr/>
        </p:nvPicPr>
        <p:blipFill rotWithShape="1">
          <a:blip r:embed="rId6">
            <a:extLst>
              <a:ext uri="{28A0092B-C50C-407E-A947-70E740481C1C}">
                <a14:useLocalDpi xmlns:a14="http://schemas.microsoft.com/office/drawing/2010/main" val="0"/>
              </a:ext>
            </a:extLst>
          </a:blip>
          <a:srcRect l="91" t="15719" r="-91"/>
          <a:stretch/>
        </p:blipFill>
        <p:spPr>
          <a:xfrm>
            <a:off x="-2413" y="0"/>
            <a:ext cx="12205505" cy="6857999"/>
          </a:xfrm>
          <a:prstGeom prst="rect">
            <a:avLst/>
          </a:prstGeom>
        </p:spPr>
      </p:pic>
      <p:sp>
        <p:nvSpPr>
          <p:cNvPr id="5" name="Subtitle 2">
            <a:extLst>
              <a:ext uri="{FF2B5EF4-FFF2-40B4-BE49-F238E27FC236}">
                <a16:creationId xmlns:a16="http://schemas.microsoft.com/office/drawing/2014/main" id="{1CCDCF0A-EF8A-438D-AFF5-6AF11F85351B}"/>
              </a:ext>
            </a:extLst>
          </p:cNvPr>
          <p:cNvSpPr txBox="1">
            <a:spLocks/>
          </p:cNvSpPr>
          <p:nvPr/>
        </p:nvSpPr>
        <p:spPr>
          <a:xfrm>
            <a:off x="410818" y="3380740"/>
            <a:ext cx="11463130" cy="476476"/>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800" dirty="0">
                <a:solidFill>
                  <a:schemeClr val="bg1"/>
                </a:solidFill>
                <a:effectLst>
                  <a:outerShdw blurRad="38100" dist="38100" dir="2700000" algn="tl">
                    <a:srgbClr val="000000">
                      <a:alpha val="43137"/>
                    </a:srgbClr>
                  </a:outerShdw>
                </a:effectLst>
                <a:latin typeface="Tw Cen MT" panose="020B0602020104020603" pitchFamily="34" charset="0"/>
              </a:rPr>
              <a:t>Lord, we thank You for giving us the ability</a:t>
            </a:r>
            <a:br>
              <a:rPr lang="en-US" dirty="0">
                <a:effectLst>
                  <a:outerShdw blurRad="38100" dist="38100" dir="2700000" algn="tl">
                    <a:srgbClr val="000000">
                      <a:alpha val="43137"/>
                    </a:srgbClr>
                  </a:outerShdw>
                </a:effectLst>
              </a:rPr>
            </a:br>
            <a:r>
              <a:rPr lang="en-US" sz="2800" dirty="0">
                <a:solidFill>
                  <a:schemeClr val="bg1"/>
                </a:solidFill>
                <a:effectLst>
                  <a:outerShdw blurRad="38100" dist="38100" dir="2700000" algn="tl">
                    <a:srgbClr val="000000">
                      <a:alpha val="43137"/>
                    </a:srgbClr>
                  </a:outerShdw>
                </a:effectLst>
                <a:latin typeface="Tw Cen MT" panose="020B0602020104020603" pitchFamily="34" charset="0"/>
              </a:rPr>
              <a:t>to discover the truth about our souls, Heaven and above all your Son.</a:t>
            </a:r>
          </a:p>
          <a:p>
            <a:r>
              <a:rPr lang="en-US" sz="2800" dirty="0">
                <a:solidFill>
                  <a:schemeClr val="bg1"/>
                </a:solidFill>
                <a:effectLst>
                  <a:outerShdw blurRad="38100" dist="38100" dir="2700000" algn="tl">
                    <a:srgbClr val="000000">
                      <a:alpha val="43137"/>
                    </a:srgbClr>
                  </a:outerShdw>
                </a:effectLst>
                <a:latin typeface="Tw Cen MT" panose="020B0602020104020603" pitchFamily="34" charset="0"/>
              </a:rPr>
              <a:t>We thank you for the evidence of the mind, the direction and inspiration </a:t>
            </a:r>
            <a:br>
              <a:rPr lang="en-US" dirty="0">
                <a:effectLst>
                  <a:outerShdw blurRad="38100" dist="38100" dir="2700000" algn="tl">
                    <a:srgbClr val="000000">
                      <a:alpha val="43137"/>
                    </a:srgbClr>
                  </a:outerShdw>
                </a:effectLst>
              </a:rPr>
            </a:br>
            <a:r>
              <a:rPr lang="en-US" sz="2800" dirty="0">
                <a:solidFill>
                  <a:schemeClr val="bg1"/>
                </a:solidFill>
                <a:effectLst>
                  <a:outerShdw blurRad="38100" dist="38100" dir="2700000" algn="tl">
                    <a:srgbClr val="000000">
                      <a:alpha val="43137"/>
                    </a:srgbClr>
                  </a:outerShdw>
                </a:effectLst>
                <a:latin typeface="Tw Cen MT" panose="020B0602020104020603" pitchFamily="34" charset="0"/>
              </a:rPr>
              <a:t>of your Holy Spirit, and your presence in our hearts and in the world around us.</a:t>
            </a:r>
            <a:r>
              <a:rPr lang="en-US" dirty="0">
                <a:effectLst>
                  <a:outerShdw blurRad="38100" dist="38100" dir="2700000" algn="tl">
                    <a:srgbClr val="000000">
                      <a:alpha val="43137"/>
                    </a:srgbClr>
                  </a:outerShdw>
                </a:effectLst>
              </a:rPr>
              <a:t> </a:t>
            </a:r>
          </a:p>
          <a:p>
            <a:r>
              <a:rPr lang="en-US" sz="2800" dirty="0">
                <a:solidFill>
                  <a:schemeClr val="bg1"/>
                </a:solidFill>
                <a:effectLst>
                  <a:outerShdw blurRad="38100" dist="38100" dir="2700000" algn="tl">
                    <a:srgbClr val="000000">
                      <a:alpha val="43137"/>
                    </a:srgbClr>
                  </a:outerShdw>
                </a:effectLst>
                <a:latin typeface="Tw Cen MT" panose="020B0602020104020603" pitchFamily="34" charset="0"/>
              </a:rPr>
              <a:t>Help us to surrender to the teaching of your son so that we might be with you and all the Blessed in your kingdom of joy forever. </a:t>
            </a:r>
          </a:p>
          <a:p>
            <a:r>
              <a:rPr lang="en-US" sz="2800" dirty="0">
                <a:solidFill>
                  <a:schemeClr val="bg1"/>
                </a:solidFill>
                <a:effectLst>
                  <a:outerShdw blurRad="38100" dist="38100" dir="2700000" algn="tl">
                    <a:srgbClr val="000000">
                      <a:alpha val="43137"/>
                    </a:srgbClr>
                  </a:outerShdw>
                </a:effectLst>
                <a:latin typeface="Tw Cen MT" panose="020B0602020104020603" pitchFamily="34" charset="0"/>
              </a:rPr>
              <a:t>Amen.​</a:t>
            </a:r>
          </a:p>
        </p:txBody>
      </p:sp>
      <p:sp>
        <p:nvSpPr>
          <p:cNvPr id="4" name="Title 1">
            <a:extLst>
              <a:ext uri="{FF2B5EF4-FFF2-40B4-BE49-F238E27FC236}">
                <a16:creationId xmlns:a16="http://schemas.microsoft.com/office/drawing/2014/main" id="{6A35407F-F359-43D1-BFD3-9A10D9243074}"/>
              </a:ext>
            </a:extLst>
          </p:cNvPr>
          <p:cNvSpPr txBox="1">
            <a:spLocks/>
          </p:cNvSpPr>
          <p:nvPr/>
        </p:nvSpPr>
        <p:spPr>
          <a:xfrm>
            <a:off x="1523998" y="1071956"/>
            <a:ext cx="9144000" cy="104026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chemeClr val="bg1"/>
                </a:solidFill>
                <a:effectLst>
                  <a:outerShdw blurRad="50800" dist="38100" algn="l" rotWithShape="0">
                    <a:prstClr val="black">
                      <a:alpha val="40000"/>
                    </a:prstClr>
                  </a:outerShdw>
                </a:effectLst>
                <a:latin typeface="Arial Rounded MT Bold" panose="020F0704030504030204" pitchFamily="34" charset="0"/>
                <a:cs typeface="Aharoni" panose="02010803020104030203" pitchFamily="2" charset="-79"/>
              </a:rPr>
              <a:t>Closing</a:t>
            </a:r>
            <a:r>
              <a:rPr lang="en-US" dirty="0">
                <a:solidFill>
                  <a:schemeClr val="bg1"/>
                </a:solidFill>
                <a:effectLst>
                  <a:outerShdw blurRad="50800" dist="38100" dir="2700000" algn="tl" rotWithShape="0">
                    <a:prstClr val="black">
                      <a:alpha val="40000"/>
                    </a:prstClr>
                  </a:outerShdw>
                </a:effectLst>
                <a:latin typeface="Arial Rounded MT Bold" panose="020F0704030504030204" pitchFamily="34" charset="0"/>
                <a:cs typeface="Aharoni" panose="02010803020104030203" pitchFamily="2" charset="-79"/>
              </a:rPr>
              <a:t> Prayer</a:t>
            </a:r>
          </a:p>
        </p:txBody>
      </p:sp>
      <p:pic>
        <p:nvPicPr>
          <p:cNvPr id="3" name="60" descr="60">
            <a:hlinkClick r:id="" action="ppaction://media"/>
            <a:extLst>
              <a:ext uri="{FF2B5EF4-FFF2-40B4-BE49-F238E27FC236}">
                <a16:creationId xmlns:a16="http://schemas.microsoft.com/office/drawing/2014/main" id="{60B130C4-1F2D-5D4E-9FD9-39FB2F758E7A}"/>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5522566" y="7155811"/>
            <a:ext cx="812800" cy="812800"/>
          </a:xfrm>
          <a:prstGeom prst="rect">
            <a:avLst/>
          </a:prstGeom>
        </p:spPr>
      </p:pic>
    </p:spTree>
    <p:extLst>
      <p:ext uri="{BB962C8B-B14F-4D97-AF65-F5344CB8AC3E}">
        <p14:creationId xmlns:p14="http://schemas.microsoft.com/office/powerpoint/2010/main" val="3738585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4685"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iStock-512116990.jpg"/>
          <p:cNvPicPr>
            <a:picLocks noChangeAspect="1"/>
          </p:cNvPicPr>
          <p:nvPr/>
        </p:nvPicPr>
        <p:blipFill rotWithShape="1">
          <a:blip r:embed="rId5" cstate="print">
            <a:extLst>
              <a:ext uri="{28A0092B-C50C-407E-A947-70E740481C1C}">
                <a14:useLocalDpi xmlns:a14="http://schemas.microsoft.com/office/drawing/2010/main" val="0"/>
              </a:ext>
            </a:extLst>
          </a:blip>
          <a:srcRect t="11348" b="14203"/>
          <a:stretch/>
        </p:blipFill>
        <p:spPr>
          <a:xfrm>
            <a:off x="-1" y="0"/>
            <a:ext cx="12222104" cy="6858000"/>
          </a:xfrm>
          <a:prstGeom prst="rect">
            <a:avLst/>
          </a:prstGeom>
        </p:spPr>
      </p:pic>
      <p:sp>
        <p:nvSpPr>
          <p:cNvPr id="8" name="Rectangle 7"/>
          <p:cNvSpPr/>
          <p:nvPr/>
        </p:nvSpPr>
        <p:spPr>
          <a:xfrm>
            <a:off x="11875" y="0"/>
            <a:ext cx="12192000" cy="6858000"/>
          </a:xfrm>
          <a:prstGeom prst="rect">
            <a:avLst/>
          </a:prstGeom>
          <a:solidFill>
            <a:schemeClr val="tx1">
              <a:alpha val="78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6" name="TextBox 15"/>
          <p:cNvSpPr txBox="1"/>
          <p:nvPr/>
        </p:nvSpPr>
        <p:spPr>
          <a:xfrm>
            <a:off x="854388" y="5006576"/>
            <a:ext cx="10971418" cy="940066"/>
          </a:xfrm>
          <a:prstGeom prst="rect">
            <a:avLst/>
          </a:prstGeom>
          <a:noFill/>
        </p:spPr>
        <p:txBody>
          <a:bodyPr wrap="square" rtlCol="0">
            <a:spAutoFit/>
          </a:bodyPr>
          <a:lstStyle/>
          <a:p>
            <a:pPr algn="ctr">
              <a:lnSpc>
                <a:spcPct val="120000"/>
              </a:lnSpc>
            </a:pPr>
            <a:r>
              <a:rPr lang="en-US" sz="2400" b="0" i="0" dirty="0">
                <a:solidFill>
                  <a:schemeClr val="bg1"/>
                </a:solidFill>
                <a:effectLst/>
                <a:latin typeface="Times New Roman" panose="02020603050405020304" pitchFamily="18" charset="0"/>
              </a:rPr>
              <a:t>Please access a wealth of additional resources at magiscenter.com and other related  educational faith and science content at crediblecatholic.com</a:t>
            </a:r>
            <a:endParaRPr lang="en-US" sz="2400" dirty="0">
              <a:solidFill>
                <a:schemeClr val="bg1"/>
              </a:solidFill>
              <a:latin typeface="Times New Roman" panose="02020603050405020304" pitchFamily="18" charset="0"/>
            </a:endParaRPr>
          </a:p>
        </p:txBody>
      </p:sp>
      <p:sp>
        <p:nvSpPr>
          <p:cNvPr id="17" name="Rectangle 16" hidden="1"/>
          <p:cNvSpPr/>
          <p:nvPr/>
        </p:nvSpPr>
        <p:spPr>
          <a:xfrm>
            <a:off x="267370" y="3182780"/>
            <a:ext cx="11657263" cy="492440"/>
          </a:xfrm>
          <a:prstGeom prst="rect">
            <a:avLst/>
          </a:prstGeom>
          <a:noFill/>
          <a:ln w="28575" cap="flat" cmpd="sng">
            <a:solidFill>
              <a:srgbClr val="86C654"/>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0959" tIns="60959" rIns="60959" bIns="60959" numCol="1" spcCol="38100" rtlCol="0" anchor="ctr">
            <a:spAutoFit/>
          </a:bodyPr>
          <a:lstStyle/>
          <a:p>
            <a:pPr defTabSz="609585" hangingPunct="0"/>
            <a:endParaRPr lang="en-US" sz="2400">
              <a:solidFill>
                <a:srgbClr val="000000"/>
              </a:solidFill>
              <a:sym typeface="Calibri"/>
            </a:endParaRPr>
          </a:p>
        </p:txBody>
      </p:sp>
      <p:sp>
        <p:nvSpPr>
          <p:cNvPr id="18" name="Rectangle 17" hidden="1"/>
          <p:cNvSpPr/>
          <p:nvPr/>
        </p:nvSpPr>
        <p:spPr>
          <a:xfrm>
            <a:off x="409967" y="3182781"/>
            <a:ext cx="11372068" cy="492440"/>
          </a:xfrm>
          <a:prstGeom prst="rect">
            <a:avLst/>
          </a:prstGeom>
          <a:noFill/>
          <a:ln w="28575" cap="flat" cmpd="sng">
            <a:solidFill>
              <a:srgbClr val="86C654"/>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0959" tIns="60959" rIns="60959" bIns="60959" numCol="1" spcCol="38100" rtlCol="0" anchor="ctr">
            <a:spAutoFit/>
          </a:bodyPr>
          <a:lstStyle/>
          <a:p>
            <a:pPr defTabSz="609585" hangingPunct="0"/>
            <a:endParaRPr lang="en-US" sz="2400">
              <a:solidFill>
                <a:srgbClr val="000000"/>
              </a:solidFill>
              <a:sym typeface="Calibri"/>
            </a:endParaRPr>
          </a:p>
        </p:txBody>
      </p:sp>
      <p:sp>
        <p:nvSpPr>
          <p:cNvPr id="26" name="TextBox 25"/>
          <p:cNvSpPr txBox="1"/>
          <p:nvPr/>
        </p:nvSpPr>
        <p:spPr>
          <a:xfrm>
            <a:off x="476552" y="1390545"/>
            <a:ext cx="11349254" cy="3046988"/>
          </a:xfrm>
          <a:prstGeom prst="rect">
            <a:avLst/>
          </a:prstGeom>
          <a:noFill/>
          <a:ln>
            <a:noFill/>
          </a:ln>
        </p:spPr>
        <p:txBody>
          <a:bodyPr wrap="square" rtlCol="0">
            <a:spAutoFit/>
          </a:bodyPr>
          <a:lstStyle/>
          <a:p>
            <a:pPr algn="ctr"/>
            <a:r>
              <a:rPr lang="en-US" sz="6400" spc="400" dirty="0">
                <a:solidFill>
                  <a:srgbClr val="82CC51"/>
                </a:solidFill>
                <a:latin typeface="Rockwell"/>
                <a:cs typeface="Rockwell"/>
              </a:rPr>
              <a:t>A special thanks to </a:t>
            </a:r>
            <a:r>
              <a:rPr lang="en-US" sz="6400" spc="400" dirty="0" err="1">
                <a:solidFill>
                  <a:srgbClr val="82CC51"/>
                </a:solidFill>
                <a:latin typeface="Rockwell"/>
                <a:cs typeface="Rockwell"/>
              </a:rPr>
              <a:t>Fr.Robert</a:t>
            </a:r>
            <a:r>
              <a:rPr lang="en-US" sz="6400" spc="400" dirty="0">
                <a:solidFill>
                  <a:srgbClr val="82CC51"/>
                </a:solidFill>
                <a:latin typeface="Rockwell"/>
                <a:cs typeface="Rockwell"/>
              </a:rPr>
              <a:t> Spitzer and his </a:t>
            </a:r>
            <a:r>
              <a:rPr lang="en-US" sz="6400" spc="400" dirty="0" err="1">
                <a:solidFill>
                  <a:srgbClr val="82CC51"/>
                </a:solidFill>
                <a:latin typeface="Rockwell"/>
                <a:cs typeface="Rockwell"/>
              </a:rPr>
              <a:t>Magis</a:t>
            </a:r>
            <a:r>
              <a:rPr lang="en-US" sz="6400" spc="400" dirty="0">
                <a:solidFill>
                  <a:srgbClr val="82CC51"/>
                </a:solidFill>
                <a:latin typeface="Rockwell"/>
                <a:cs typeface="Rockwell"/>
              </a:rPr>
              <a:t> Center Team!</a:t>
            </a:r>
          </a:p>
        </p:txBody>
      </p:sp>
      <p:sp>
        <p:nvSpPr>
          <p:cNvPr id="20" name="Rectangle 2">
            <a:extLst>
              <a:ext uri="{FF2B5EF4-FFF2-40B4-BE49-F238E27FC236}">
                <a16:creationId xmlns:a16="http://schemas.microsoft.com/office/drawing/2014/main" id="{EAF7D2D2-7883-4C45-B2F0-4B4713F5E632}"/>
              </a:ext>
            </a:extLst>
          </p:cNvPr>
          <p:cNvSpPr/>
          <p:nvPr/>
        </p:nvSpPr>
        <p:spPr>
          <a:xfrm>
            <a:off x="155763" y="243442"/>
            <a:ext cx="11814564" cy="6371114"/>
          </a:xfrm>
          <a:prstGeom prst="rect">
            <a:avLst/>
          </a:prstGeom>
          <a:ln w="28575">
            <a:solidFill>
              <a:srgbClr val="86C654"/>
            </a:solidFill>
            <a:miter/>
          </a:ln>
        </p:spPr>
        <p:txBody>
          <a:bodyPr lIns="45718" tIns="45718" rIns="45718" bIns="45718" anchor="ctr"/>
          <a:lstStyle/>
          <a:p>
            <a:endParaRPr/>
          </a:p>
        </p:txBody>
      </p:sp>
      <p:sp>
        <p:nvSpPr>
          <p:cNvPr id="29" name="Rectangle 19">
            <a:extLst>
              <a:ext uri="{FF2B5EF4-FFF2-40B4-BE49-F238E27FC236}">
                <a16:creationId xmlns:a16="http://schemas.microsoft.com/office/drawing/2014/main" id="{0780980F-6001-4DEF-A482-DE39E40C0086}"/>
              </a:ext>
            </a:extLst>
          </p:cNvPr>
          <p:cNvSpPr/>
          <p:nvPr/>
        </p:nvSpPr>
        <p:spPr>
          <a:xfrm>
            <a:off x="300284" y="394558"/>
            <a:ext cx="11525522" cy="6068884"/>
          </a:xfrm>
          <a:prstGeom prst="rect">
            <a:avLst/>
          </a:prstGeom>
          <a:ln w="28575">
            <a:solidFill>
              <a:srgbClr val="86C654"/>
            </a:solidFill>
            <a:miter/>
          </a:ln>
        </p:spPr>
        <p:txBody>
          <a:bodyPr lIns="45718" tIns="45718" rIns="45718" bIns="45718" anchor="ctr"/>
          <a:lstStyle/>
          <a:p>
            <a:endParaRPr/>
          </a:p>
        </p:txBody>
      </p:sp>
      <p:pic>
        <p:nvPicPr>
          <p:cNvPr id="3" name="1" descr="1">
            <a:hlinkClick r:id="" action="ppaction://media"/>
            <a:extLst>
              <a:ext uri="{FF2B5EF4-FFF2-40B4-BE49-F238E27FC236}">
                <a16:creationId xmlns:a16="http://schemas.microsoft.com/office/drawing/2014/main" id="{5CF9A463-1347-A74A-BA13-5A0DACA9783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5689600" y="7243403"/>
            <a:ext cx="812800" cy="812800"/>
          </a:xfrm>
          <a:prstGeom prst="rect">
            <a:avLst/>
          </a:prstGeom>
        </p:spPr>
      </p:pic>
    </p:spTree>
    <p:extLst>
      <p:ext uri="{BB962C8B-B14F-4D97-AF65-F5344CB8AC3E}">
        <p14:creationId xmlns:p14="http://schemas.microsoft.com/office/powerpoint/2010/main" val="98789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21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descr="Picture 6">
            <a:extLst>
              <a:ext uri="{FF2B5EF4-FFF2-40B4-BE49-F238E27FC236}">
                <a16:creationId xmlns:a16="http://schemas.microsoft.com/office/drawing/2014/main" id="{43F62025-1AF8-449E-91A6-EA4FDF2F8D0A}"/>
              </a:ext>
            </a:extLst>
          </p:cNvPr>
          <p:cNvPicPr>
            <a:picLocks noChangeAspect="1"/>
          </p:cNvPicPr>
          <p:nvPr/>
        </p:nvPicPr>
        <p:blipFill>
          <a:blip r:embed="rId3">
            <a:duotone>
              <a:schemeClr val="bg2">
                <a:shade val="45000"/>
                <a:satMod val="135000"/>
              </a:schemeClr>
              <a:prstClr val="white"/>
            </a:duotone>
            <a:alphaModFix amt="36000"/>
          </a:blip>
          <a:stretch>
            <a:fillRect/>
          </a:stretch>
        </p:blipFill>
        <p:spPr>
          <a:xfrm>
            <a:off x="0" y="-1656"/>
            <a:ext cx="12192000" cy="6870731"/>
          </a:xfrm>
          <a:prstGeom prst="rect">
            <a:avLst/>
          </a:prstGeom>
          <a:solidFill>
            <a:srgbClr val="E7A2A3">
              <a:alpha val="34000"/>
            </a:srgbClr>
          </a:solidFill>
          <a:ln w="12700">
            <a:miter lim="400000"/>
          </a:ln>
        </p:spPr>
      </p:pic>
      <p:sp>
        <p:nvSpPr>
          <p:cNvPr id="3" name="Rectangle 2">
            <a:extLst>
              <a:ext uri="{FF2B5EF4-FFF2-40B4-BE49-F238E27FC236}">
                <a16:creationId xmlns:a16="http://schemas.microsoft.com/office/drawing/2014/main" id="{D627048E-74BD-41BC-B0E8-A993FE1A3C93}"/>
              </a:ext>
            </a:extLst>
          </p:cNvPr>
          <p:cNvSpPr/>
          <p:nvPr/>
        </p:nvSpPr>
        <p:spPr>
          <a:xfrm>
            <a:off x="0" y="0"/>
            <a:ext cx="12192000" cy="6858000"/>
          </a:xfrm>
          <a:prstGeom prst="rect">
            <a:avLst/>
          </a:prstGeom>
          <a:solidFill>
            <a:srgbClr val="92D050">
              <a:alpha val="7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a:extLst>
              <a:ext uri="{FF2B5EF4-FFF2-40B4-BE49-F238E27FC236}">
                <a16:creationId xmlns:a16="http://schemas.microsoft.com/office/drawing/2014/main" id="{AB2A0107-03C0-451A-82DF-357DD0975D4E}"/>
              </a:ext>
            </a:extLst>
          </p:cNvPr>
          <p:cNvPicPr>
            <a:picLocks noChangeAspect="1"/>
          </p:cNvPicPr>
          <p:nvPr/>
        </p:nvPicPr>
        <p:blipFill rotWithShape="1">
          <a:blip r:embed="rId4">
            <a:extLst>
              <a:ext uri="{28A0092B-C50C-407E-A947-70E740481C1C}">
                <a14:useLocalDpi xmlns:a14="http://schemas.microsoft.com/office/drawing/2010/main" val="0"/>
              </a:ext>
            </a:extLst>
          </a:blip>
          <a:srcRect l="51985" t="165" b="-165"/>
          <a:stretch/>
        </p:blipFill>
        <p:spPr>
          <a:xfrm>
            <a:off x="7190221" y="0"/>
            <a:ext cx="5001779" cy="6858000"/>
          </a:xfrm>
          <a:prstGeom prst="rect">
            <a:avLst/>
          </a:prstGeom>
        </p:spPr>
      </p:pic>
      <p:sp>
        <p:nvSpPr>
          <p:cNvPr id="7" name="Rectangle 6">
            <a:extLst>
              <a:ext uri="{FF2B5EF4-FFF2-40B4-BE49-F238E27FC236}">
                <a16:creationId xmlns:a16="http://schemas.microsoft.com/office/drawing/2014/main" id="{39FB99A6-D14A-450F-886F-D94C35435997}"/>
              </a:ext>
            </a:extLst>
          </p:cNvPr>
          <p:cNvSpPr/>
          <p:nvPr/>
        </p:nvSpPr>
        <p:spPr>
          <a:xfrm>
            <a:off x="127828" y="1998199"/>
            <a:ext cx="6934565" cy="4154984"/>
          </a:xfrm>
          <a:prstGeom prst="rect">
            <a:avLst/>
          </a:prstGeom>
        </p:spPr>
        <p:txBody>
          <a:bodyPr wrap="square">
            <a:spAutoFit/>
          </a:bodyPr>
          <a:lstStyle/>
          <a:p>
            <a:r>
              <a:rPr lang="en-US" sz="2400" dirty="0"/>
              <a:t>If you like more background, one can find a few outstanding documentary of The Shroud of Turin via FORMED.org </a:t>
            </a:r>
            <a:r>
              <a:rPr lang="en-US" sz="2400" dirty="0">
                <a:hlinkClick r:id="rId5"/>
              </a:rPr>
              <a:t>link</a:t>
            </a:r>
            <a:r>
              <a:rPr lang="en-US" sz="2400" dirty="0"/>
              <a:t>, a good place to start is the 1978 film </a:t>
            </a:r>
            <a:r>
              <a:rPr lang="en-US" sz="2400" b="1" i="1" dirty="0"/>
              <a:t>The Silent Witness</a:t>
            </a:r>
            <a:r>
              <a:rPr lang="en-US" sz="2400" dirty="0"/>
              <a:t>; provides one an awareness and excitement of discovery of the authenticity of The Shroud of Turin by broad team of historians, scientist and medical professionals.</a:t>
            </a:r>
          </a:p>
          <a:p>
            <a:endParaRPr lang="en-US" sz="2400" dirty="0"/>
          </a:p>
          <a:p>
            <a:r>
              <a:rPr lang="en-US" sz="2400" dirty="0"/>
              <a:t>A list of other more recent videos on The Shroud of Turin can be found by cut and pasting Bit.ly/</a:t>
            </a:r>
            <a:r>
              <a:rPr lang="en-US" sz="2400" dirty="0" err="1"/>
              <a:t>ShroudVideos</a:t>
            </a:r>
            <a:r>
              <a:rPr lang="en-US" sz="2400" dirty="0"/>
              <a:t> in your browsers address line</a:t>
            </a:r>
            <a:endParaRPr lang="en-US" sz="2400" dirty="0">
              <a:latin typeface="Tw Cen MT" panose="020B0602020104020603" pitchFamily="34" charset="0"/>
            </a:endParaRPr>
          </a:p>
        </p:txBody>
      </p:sp>
      <p:sp>
        <p:nvSpPr>
          <p:cNvPr id="8" name="Rectangle 7">
            <a:extLst>
              <a:ext uri="{FF2B5EF4-FFF2-40B4-BE49-F238E27FC236}">
                <a16:creationId xmlns:a16="http://schemas.microsoft.com/office/drawing/2014/main" id="{F877F57F-2782-487B-B1FD-75BF71C6DC82}"/>
              </a:ext>
            </a:extLst>
          </p:cNvPr>
          <p:cNvSpPr/>
          <p:nvPr/>
        </p:nvSpPr>
        <p:spPr>
          <a:xfrm>
            <a:off x="-41159" y="672774"/>
            <a:ext cx="7272568" cy="584775"/>
          </a:xfrm>
          <a:prstGeom prst="rect">
            <a:avLst/>
          </a:prstGeom>
        </p:spPr>
        <p:txBody>
          <a:bodyPr wrap="none">
            <a:spAutoFit/>
          </a:bodyPr>
          <a:lstStyle/>
          <a:p>
            <a:pPr algn="ctr"/>
            <a:r>
              <a:rPr lang="en-US" sz="3200" dirty="0">
                <a:latin typeface="Tw Cen MT" panose="020B0602020104020603" pitchFamily="34" charset="0"/>
              </a:rPr>
              <a:t>What do you know of The Shroud of Turin ?</a:t>
            </a:r>
            <a:endParaRPr lang="en-US" sz="3200" dirty="0"/>
          </a:p>
        </p:txBody>
      </p:sp>
      <p:sp>
        <p:nvSpPr>
          <p:cNvPr id="9" name="TextBox 8">
            <a:extLst>
              <a:ext uri="{FF2B5EF4-FFF2-40B4-BE49-F238E27FC236}">
                <a16:creationId xmlns:a16="http://schemas.microsoft.com/office/drawing/2014/main" id="{EAECFE5D-C4FD-41EB-9C9C-B01CB4371E31}"/>
              </a:ext>
            </a:extLst>
          </p:cNvPr>
          <p:cNvSpPr txBox="1"/>
          <p:nvPr/>
        </p:nvSpPr>
        <p:spPr>
          <a:xfrm>
            <a:off x="127828" y="6185226"/>
            <a:ext cx="7243011" cy="646331"/>
          </a:xfrm>
          <a:prstGeom prst="rect">
            <a:avLst/>
          </a:prstGeom>
          <a:noFill/>
        </p:spPr>
        <p:txBody>
          <a:bodyPr wrap="square" rtlCol="0">
            <a:spAutoFit/>
          </a:bodyPr>
          <a:lstStyle/>
          <a:p>
            <a:r>
              <a:rPr lang="en-US" sz="1800" dirty="0"/>
              <a:t>(Formed.org offers a free 30 day trial or your parish may provide you free access)</a:t>
            </a:r>
            <a:endParaRPr lang="en-US" dirty="0"/>
          </a:p>
        </p:txBody>
      </p:sp>
    </p:spTree>
    <p:extLst>
      <p:ext uri="{BB962C8B-B14F-4D97-AF65-F5344CB8AC3E}">
        <p14:creationId xmlns:p14="http://schemas.microsoft.com/office/powerpoint/2010/main" val="22411082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descr="Picture 6">
            <a:extLst>
              <a:ext uri="{FF2B5EF4-FFF2-40B4-BE49-F238E27FC236}">
                <a16:creationId xmlns:a16="http://schemas.microsoft.com/office/drawing/2014/main" id="{43F62025-1AF8-449E-91A6-EA4FDF2F8D0A}"/>
              </a:ext>
            </a:extLst>
          </p:cNvPr>
          <p:cNvPicPr>
            <a:picLocks noChangeAspect="1"/>
          </p:cNvPicPr>
          <p:nvPr/>
        </p:nvPicPr>
        <p:blipFill>
          <a:blip r:embed="rId3">
            <a:duotone>
              <a:schemeClr val="bg2">
                <a:shade val="45000"/>
                <a:satMod val="135000"/>
              </a:schemeClr>
              <a:prstClr val="white"/>
            </a:duotone>
            <a:alphaModFix amt="36000"/>
          </a:blip>
          <a:stretch>
            <a:fillRect/>
          </a:stretch>
        </p:blipFill>
        <p:spPr>
          <a:xfrm>
            <a:off x="0" y="-1656"/>
            <a:ext cx="12192000" cy="6870731"/>
          </a:xfrm>
          <a:prstGeom prst="rect">
            <a:avLst/>
          </a:prstGeom>
          <a:solidFill>
            <a:srgbClr val="E7A2A3">
              <a:alpha val="34000"/>
            </a:srgbClr>
          </a:solidFill>
          <a:ln w="12700">
            <a:miter lim="400000"/>
          </a:ln>
        </p:spPr>
      </p:pic>
      <p:sp>
        <p:nvSpPr>
          <p:cNvPr id="3" name="Rectangle 2">
            <a:extLst>
              <a:ext uri="{FF2B5EF4-FFF2-40B4-BE49-F238E27FC236}">
                <a16:creationId xmlns:a16="http://schemas.microsoft.com/office/drawing/2014/main" id="{D627048E-74BD-41BC-B0E8-A993FE1A3C93}"/>
              </a:ext>
            </a:extLst>
          </p:cNvPr>
          <p:cNvSpPr/>
          <p:nvPr/>
        </p:nvSpPr>
        <p:spPr>
          <a:xfrm>
            <a:off x="0" y="0"/>
            <a:ext cx="12192000" cy="6858000"/>
          </a:xfrm>
          <a:prstGeom prst="rect">
            <a:avLst/>
          </a:prstGeom>
          <a:solidFill>
            <a:srgbClr val="92D050">
              <a:alpha val="7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05DDD992-A489-45D8-97F1-2D0567361CF2}"/>
              </a:ext>
            </a:extLst>
          </p:cNvPr>
          <p:cNvPicPr>
            <a:picLocks noChangeAspect="1"/>
          </p:cNvPicPr>
          <p:nvPr/>
        </p:nvPicPr>
        <p:blipFill rotWithShape="1">
          <a:blip r:embed="rId4">
            <a:extLst>
              <a:ext uri="{28A0092B-C50C-407E-A947-70E740481C1C}">
                <a14:useLocalDpi xmlns:a14="http://schemas.microsoft.com/office/drawing/2010/main" val="0"/>
              </a:ext>
            </a:extLst>
          </a:blip>
          <a:srcRect l="29754" b="430"/>
          <a:stretch/>
        </p:blipFill>
        <p:spPr>
          <a:xfrm>
            <a:off x="4929350" y="0"/>
            <a:ext cx="7262650" cy="6858000"/>
          </a:xfrm>
          <a:prstGeom prst="rect">
            <a:avLst/>
          </a:prstGeom>
        </p:spPr>
      </p:pic>
      <p:sp>
        <p:nvSpPr>
          <p:cNvPr id="4" name="Right Triangle 3">
            <a:extLst>
              <a:ext uri="{FF2B5EF4-FFF2-40B4-BE49-F238E27FC236}">
                <a16:creationId xmlns:a16="http://schemas.microsoft.com/office/drawing/2014/main" id="{A1672BCA-5CA7-471B-B83B-326D8F4CFA91}"/>
              </a:ext>
            </a:extLst>
          </p:cNvPr>
          <p:cNvSpPr/>
          <p:nvPr/>
        </p:nvSpPr>
        <p:spPr>
          <a:xfrm rot="5400000">
            <a:off x="5921020" y="-5932312"/>
            <a:ext cx="349959" cy="12192002"/>
          </a:xfrm>
          <a:prstGeom prst="rtTriangle">
            <a:avLst/>
          </a:prstGeom>
          <a:solidFill>
            <a:srgbClr val="7030A0">
              <a:alpha val="7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7" name="Rectangle 6">
            <a:extLst>
              <a:ext uri="{FF2B5EF4-FFF2-40B4-BE49-F238E27FC236}">
                <a16:creationId xmlns:a16="http://schemas.microsoft.com/office/drawing/2014/main" id="{3D909054-D788-4101-AAF4-CA3522B03143}"/>
              </a:ext>
            </a:extLst>
          </p:cNvPr>
          <p:cNvSpPr/>
          <p:nvPr/>
        </p:nvSpPr>
        <p:spPr>
          <a:xfrm>
            <a:off x="262759" y="649993"/>
            <a:ext cx="4309241" cy="2677656"/>
          </a:xfrm>
          <a:prstGeom prst="rect">
            <a:avLst/>
          </a:prstGeom>
        </p:spPr>
        <p:txBody>
          <a:bodyPr wrap="square">
            <a:spAutoFit/>
          </a:bodyPr>
          <a:lstStyle/>
          <a:p>
            <a:pPr algn="r"/>
            <a:r>
              <a:rPr lang="en-US" sz="2400" dirty="0">
                <a:latin typeface="Tw Cen MT" panose="020B0602020104020603" pitchFamily="34" charset="0"/>
              </a:rPr>
              <a:t>From all of these scientific investigations, </a:t>
            </a:r>
            <a:br>
              <a:rPr lang="en-US" sz="2400" dirty="0">
                <a:latin typeface="Tw Cen MT" panose="020B0602020104020603" pitchFamily="34" charset="0"/>
              </a:rPr>
            </a:br>
            <a:r>
              <a:rPr lang="en-US" sz="2400" dirty="0">
                <a:latin typeface="Tw Cen MT" panose="020B0602020104020603" pitchFamily="34" charset="0"/>
              </a:rPr>
              <a:t>scientists have unveiled several mysteries surrounding The Shroud which are exceedingly difficult to explain by natural causes and science.  </a:t>
            </a:r>
          </a:p>
        </p:txBody>
      </p:sp>
      <p:sp>
        <p:nvSpPr>
          <p:cNvPr id="8" name="Rectangle 7">
            <a:extLst>
              <a:ext uri="{FF2B5EF4-FFF2-40B4-BE49-F238E27FC236}">
                <a16:creationId xmlns:a16="http://schemas.microsoft.com/office/drawing/2014/main" id="{E9E35E2A-808B-4022-9545-DAA382E9DB00}"/>
              </a:ext>
            </a:extLst>
          </p:cNvPr>
          <p:cNvSpPr/>
          <p:nvPr/>
        </p:nvSpPr>
        <p:spPr>
          <a:xfrm>
            <a:off x="310055" y="4024085"/>
            <a:ext cx="4309241" cy="1938992"/>
          </a:xfrm>
          <a:prstGeom prst="rect">
            <a:avLst/>
          </a:prstGeom>
        </p:spPr>
        <p:txBody>
          <a:bodyPr wrap="square">
            <a:spAutoFit/>
          </a:bodyPr>
          <a:lstStyle/>
          <a:p>
            <a:pPr algn="r"/>
            <a:r>
              <a:rPr lang="en-US" sz="2400" dirty="0">
                <a:latin typeface="Tw Cen MT" panose="020B0602020104020603" pitchFamily="34" charset="0"/>
              </a:rPr>
              <a:t>This implies the possibly and even likelihood of a supernatural cause, since science can only test for natural effects to infer natural causality. </a:t>
            </a:r>
          </a:p>
        </p:txBody>
      </p:sp>
      <p:sp>
        <p:nvSpPr>
          <p:cNvPr id="12" name="TextBox 11">
            <a:extLst>
              <a:ext uri="{FF2B5EF4-FFF2-40B4-BE49-F238E27FC236}">
                <a16:creationId xmlns:a16="http://schemas.microsoft.com/office/drawing/2014/main" id="{DA38BC5C-7583-4CC0-A52B-5C6C69EA9E6B}"/>
              </a:ext>
            </a:extLst>
          </p:cNvPr>
          <p:cNvSpPr txBox="1"/>
          <p:nvPr/>
        </p:nvSpPr>
        <p:spPr>
          <a:xfrm>
            <a:off x="0" y="-11947"/>
            <a:ext cx="3605048" cy="276999"/>
          </a:xfrm>
          <a:prstGeom prst="rect">
            <a:avLst/>
          </a:prstGeom>
          <a:noFill/>
        </p:spPr>
        <p:txBody>
          <a:bodyPr wrap="square" rtlCol="0">
            <a:spAutoFit/>
          </a:bodyPr>
          <a:lstStyle/>
          <a:p>
            <a:r>
              <a:rPr lang="en-US" sz="1200" dirty="0">
                <a:solidFill>
                  <a:schemeClr val="bg1">
                    <a:lumMod val="75000"/>
                  </a:schemeClr>
                </a:solidFill>
                <a:latin typeface="Arial Narrow" panose="020B0606020202030204" pitchFamily="34" charset="0"/>
              </a:rPr>
              <a:t>Photo ©1978 Barrie M. </a:t>
            </a:r>
            <a:r>
              <a:rPr lang="en-US" sz="1200" dirty="0" err="1">
                <a:solidFill>
                  <a:schemeClr val="bg1">
                    <a:lumMod val="75000"/>
                  </a:schemeClr>
                </a:solidFill>
                <a:latin typeface="Arial Narrow" panose="020B0606020202030204" pitchFamily="34" charset="0"/>
              </a:rPr>
              <a:t>Schwortz</a:t>
            </a:r>
            <a:r>
              <a:rPr lang="en-US" sz="1200" dirty="0">
                <a:solidFill>
                  <a:schemeClr val="bg1">
                    <a:lumMod val="75000"/>
                  </a:schemeClr>
                </a:solidFill>
                <a:latin typeface="Arial Narrow" panose="020B0606020202030204" pitchFamily="34" charset="0"/>
              </a:rPr>
              <a:t> Collection, STERA, Inc.</a:t>
            </a:r>
          </a:p>
        </p:txBody>
      </p:sp>
    </p:spTree>
    <p:extLst>
      <p:ext uri="{BB962C8B-B14F-4D97-AF65-F5344CB8AC3E}">
        <p14:creationId xmlns:p14="http://schemas.microsoft.com/office/powerpoint/2010/main" val="377680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descr="Picture 6">
            <a:extLst>
              <a:ext uri="{FF2B5EF4-FFF2-40B4-BE49-F238E27FC236}">
                <a16:creationId xmlns:a16="http://schemas.microsoft.com/office/drawing/2014/main" id="{43F62025-1AF8-449E-91A6-EA4FDF2F8D0A}"/>
              </a:ext>
            </a:extLst>
          </p:cNvPr>
          <p:cNvPicPr>
            <a:picLocks noChangeAspect="1"/>
          </p:cNvPicPr>
          <p:nvPr/>
        </p:nvPicPr>
        <p:blipFill>
          <a:blip r:embed="rId3">
            <a:duotone>
              <a:schemeClr val="bg2">
                <a:shade val="45000"/>
                <a:satMod val="135000"/>
              </a:schemeClr>
              <a:prstClr val="white"/>
            </a:duotone>
            <a:alphaModFix amt="36000"/>
          </a:blip>
          <a:stretch>
            <a:fillRect/>
          </a:stretch>
        </p:blipFill>
        <p:spPr>
          <a:xfrm>
            <a:off x="0" y="-1656"/>
            <a:ext cx="12192000" cy="6870731"/>
          </a:xfrm>
          <a:prstGeom prst="rect">
            <a:avLst/>
          </a:prstGeom>
          <a:solidFill>
            <a:srgbClr val="E7A2A3">
              <a:alpha val="34000"/>
            </a:srgbClr>
          </a:solidFill>
          <a:ln w="12700">
            <a:miter lim="400000"/>
          </a:ln>
        </p:spPr>
      </p:pic>
      <p:sp>
        <p:nvSpPr>
          <p:cNvPr id="3" name="Rectangle 2">
            <a:extLst>
              <a:ext uri="{FF2B5EF4-FFF2-40B4-BE49-F238E27FC236}">
                <a16:creationId xmlns:a16="http://schemas.microsoft.com/office/drawing/2014/main" id="{D627048E-74BD-41BC-B0E8-A993FE1A3C93}"/>
              </a:ext>
            </a:extLst>
          </p:cNvPr>
          <p:cNvSpPr/>
          <p:nvPr/>
        </p:nvSpPr>
        <p:spPr>
          <a:xfrm>
            <a:off x="0" y="0"/>
            <a:ext cx="12192000" cy="6858000"/>
          </a:xfrm>
          <a:prstGeom prst="rect">
            <a:avLst/>
          </a:prstGeom>
          <a:solidFill>
            <a:srgbClr val="92D050">
              <a:alpha val="7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FEA25BA4-F6CE-4998-8428-314689D1D8F1}"/>
              </a:ext>
            </a:extLst>
          </p:cNvPr>
          <p:cNvSpPr/>
          <p:nvPr/>
        </p:nvSpPr>
        <p:spPr>
          <a:xfrm>
            <a:off x="5023945" y="4322847"/>
            <a:ext cx="6096000" cy="1200329"/>
          </a:xfrm>
          <a:prstGeom prst="rect">
            <a:avLst/>
          </a:prstGeom>
        </p:spPr>
        <p:txBody>
          <a:bodyPr>
            <a:spAutoFit/>
          </a:bodyPr>
          <a:lstStyle/>
          <a:p>
            <a:r>
              <a:rPr lang="en-US" sz="2400" dirty="0">
                <a:latin typeface="Tw Cen MT" panose="020B0602020104020603" pitchFamily="34" charset="0"/>
              </a:rPr>
              <a:t>This image is so accurate that modern medicine can analyze and diagnose in detail the extent of afflictions suffered prior to moment of death. </a:t>
            </a:r>
          </a:p>
        </p:txBody>
      </p:sp>
      <p:sp>
        <p:nvSpPr>
          <p:cNvPr id="8" name="Rectangle 7">
            <a:extLst>
              <a:ext uri="{FF2B5EF4-FFF2-40B4-BE49-F238E27FC236}">
                <a16:creationId xmlns:a16="http://schemas.microsoft.com/office/drawing/2014/main" id="{ACE2E710-B95B-498D-9014-D14ABDC66F33}"/>
              </a:ext>
            </a:extLst>
          </p:cNvPr>
          <p:cNvSpPr/>
          <p:nvPr/>
        </p:nvSpPr>
        <p:spPr>
          <a:xfrm>
            <a:off x="5023945" y="1402929"/>
            <a:ext cx="6096000" cy="2554545"/>
          </a:xfrm>
          <a:prstGeom prst="rect">
            <a:avLst/>
          </a:prstGeom>
        </p:spPr>
        <p:txBody>
          <a:bodyPr>
            <a:spAutoFit/>
          </a:bodyPr>
          <a:lstStyle/>
          <a:p>
            <a:pPr algn="ctr"/>
            <a:r>
              <a:rPr lang="en-US" sz="3200" b="1" dirty="0">
                <a:latin typeface="Tw Cen MT" panose="020B0602020104020603" pitchFamily="34" charset="0"/>
              </a:rPr>
              <a:t>Most Striking Feature</a:t>
            </a:r>
            <a:endParaRPr lang="en-US" sz="3200" dirty="0">
              <a:latin typeface="Tw Cen MT" panose="020B0602020104020603" pitchFamily="34" charset="0"/>
            </a:endParaRPr>
          </a:p>
          <a:p>
            <a:r>
              <a:rPr lang="en-US" sz="3200" dirty="0">
                <a:latin typeface="Tw Cen MT" panose="020B0602020104020603" pitchFamily="34" charset="0"/>
              </a:rPr>
              <a:t>The Shroud contains a perfect three-dimensional, photographic negative image of a scourged and crucified man. (Spoiler alert . . .)</a:t>
            </a:r>
          </a:p>
        </p:txBody>
      </p:sp>
      <p:pic>
        <p:nvPicPr>
          <p:cNvPr id="12" name="Picture 11">
            <a:extLst>
              <a:ext uri="{FF2B5EF4-FFF2-40B4-BE49-F238E27FC236}">
                <a16:creationId xmlns:a16="http://schemas.microsoft.com/office/drawing/2014/main" id="{4589B11E-BAFB-45A1-A2B9-037ACD6B271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8437" y="472822"/>
            <a:ext cx="4147072" cy="5494870"/>
          </a:xfrm>
          <a:prstGeom prst="rect">
            <a:avLst/>
          </a:prstGeom>
        </p:spPr>
      </p:pic>
      <p:sp>
        <p:nvSpPr>
          <p:cNvPr id="13" name="Rectangle 12">
            <a:extLst>
              <a:ext uri="{FF2B5EF4-FFF2-40B4-BE49-F238E27FC236}">
                <a16:creationId xmlns:a16="http://schemas.microsoft.com/office/drawing/2014/main" id="{3AB7CBE5-8A8A-4408-AAA2-3F1ACFF99B97}"/>
              </a:ext>
            </a:extLst>
          </p:cNvPr>
          <p:cNvSpPr/>
          <p:nvPr/>
        </p:nvSpPr>
        <p:spPr>
          <a:xfrm>
            <a:off x="2708417" y="5985068"/>
            <a:ext cx="1931647" cy="400110"/>
          </a:xfrm>
          <a:prstGeom prst="rect">
            <a:avLst/>
          </a:prstGeom>
        </p:spPr>
        <p:txBody>
          <a:bodyPr wrap="square">
            <a:spAutoFit/>
          </a:bodyPr>
          <a:lstStyle/>
          <a:p>
            <a:r>
              <a:rPr lang="en-US" sz="2000" dirty="0">
                <a:latin typeface="Tw Cen MT" panose="020B0602020104020603" pitchFamily="34" charset="0"/>
              </a:rPr>
              <a:t>Actual Shroud</a:t>
            </a:r>
          </a:p>
        </p:txBody>
      </p:sp>
      <p:sp>
        <p:nvSpPr>
          <p:cNvPr id="14" name="Rectangle 13">
            <a:extLst>
              <a:ext uri="{FF2B5EF4-FFF2-40B4-BE49-F238E27FC236}">
                <a16:creationId xmlns:a16="http://schemas.microsoft.com/office/drawing/2014/main" id="{41D10C7F-CA7A-4093-8E7E-DC73DDF7D4AF}"/>
              </a:ext>
            </a:extLst>
          </p:cNvPr>
          <p:cNvSpPr/>
          <p:nvPr/>
        </p:nvSpPr>
        <p:spPr>
          <a:xfrm>
            <a:off x="357355" y="6017496"/>
            <a:ext cx="2201918" cy="806118"/>
          </a:xfrm>
          <a:prstGeom prst="rect">
            <a:avLst/>
          </a:prstGeom>
        </p:spPr>
        <p:txBody>
          <a:bodyPr wrap="square">
            <a:spAutoFit/>
          </a:bodyPr>
          <a:lstStyle/>
          <a:p>
            <a:pPr algn="ctr">
              <a:lnSpc>
                <a:spcPts val="1800"/>
              </a:lnSpc>
            </a:pPr>
            <a:r>
              <a:rPr lang="en-US" sz="2000" dirty="0">
                <a:latin typeface="Tw Cen MT" panose="020B0602020104020603" pitchFamily="34" charset="0"/>
              </a:rPr>
              <a:t>Image revealed by photographic negative</a:t>
            </a:r>
          </a:p>
        </p:txBody>
      </p:sp>
    </p:spTree>
    <p:extLst>
      <p:ext uri="{BB962C8B-B14F-4D97-AF65-F5344CB8AC3E}">
        <p14:creationId xmlns:p14="http://schemas.microsoft.com/office/powerpoint/2010/main" val="384770597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25729</TotalTime>
  <Words>7743</Words>
  <Application>Microsoft Office PowerPoint</Application>
  <PresentationFormat>Widescreen</PresentationFormat>
  <Paragraphs>503</Paragraphs>
  <Slides>65</Slides>
  <Notes>64</Notes>
  <HiddenSlides>0</HiddenSlides>
  <MMClips>11</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65</vt:i4>
      </vt:variant>
    </vt:vector>
  </HeadingPairs>
  <TitlesOfParts>
    <vt:vector size="75" baseType="lpstr">
      <vt:lpstr>Arial</vt:lpstr>
      <vt:lpstr>Arial Narrow</vt:lpstr>
      <vt:lpstr>Arial Rounded MT Bold</vt:lpstr>
      <vt:lpstr>Calibri</vt:lpstr>
      <vt:lpstr>Calibri Light</vt:lpstr>
      <vt:lpstr>Nunito Sans</vt:lpstr>
      <vt:lpstr>Rockwell</vt:lpstr>
      <vt:lpstr>Times New Roman</vt:lpstr>
      <vt:lpstr>Tw Cen MT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Mike</dc:creator>
  <cp:lastModifiedBy>Dr. Martin Lindway</cp:lastModifiedBy>
  <cp:revision>516</cp:revision>
  <dcterms:created xsi:type="dcterms:W3CDTF">2020-04-08T16:16:07Z</dcterms:created>
  <dcterms:modified xsi:type="dcterms:W3CDTF">2021-08-12T16:31:21Z</dcterms:modified>
</cp:coreProperties>
</file>